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68"/>
  </p:notesMasterIdLst>
  <p:sldIdLst>
    <p:sldId id="328" r:id="rId2"/>
    <p:sldId id="329" r:id="rId3"/>
    <p:sldId id="330" r:id="rId4"/>
    <p:sldId id="331" r:id="rId5"/>
    <p:sldId id="332" r:id="rId6"/>
    <p:sldId id="375"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299" r:id="rId34"/>
    <p:sldId id="262" r:id="rId35"/>
    <p:sldId id="263" r:id="rId36"/>
    <p:sldId id="301" r:id="rId37"/>
    <p:sldId id="264" r:id="rId38"/>
    <p:sldId id="265" r:id="rId39"/>
    <p:sldId id="266" r:id="rId40"/>
    <p:sldId id="320" r:id="rId41"/>
    <p:sldId id="267" r:id="rId42"/>
    <p:sldId id="268" r:id="rId43"/>
    <p:sldId id="310" r:id="rId44"/>
    <p:sldId id="261" r:id="rId45"/>
    <p:sldId id="269" r:id="rId46"/>
    <p:sldId id="271" r:id="rId47"/>
    <p:sldId id="273" r:id="rId48"/>
    <p:sldId id="274" r:id="rId49"/>
    <p:sldId id="275" r:id="rId50"/>
    <p:sldId id="307" r:id="rId51"/>
    <p:sldId id="308" r:id="rId52"/>
    <p:sldId id="309" r:id="rId53"/>
    <p:sldId id="276" r:id="rId54"/>
    <p:sldId id="277" r:id="rId55"/>
    <p:sldId id="312" r:id="rId56"/>
    <p:sldId id="316" r:id="rId57"/>
    <p:sldId id="327" r:id="rId58"/>
    <p:sldId id="314" r:id="rId59"/>
    <p:sldId id="317" r:id="rId60"/>
    <p:sldId id="374" r:id="rId61"/>
    <p:sldId id="367" r:id="rId62"/>
    <p:sldId id="368" r:id="rId63"/>
    <p:sldId id="369" r:id="rId64"/>
    <p:sldId id="370" r:id="rId65"/>
    <p:sldId id="371" r:id="rId66"/>
    <p:sldId id="373"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2" d="100"/>
          <a:sy n="52" d="100"/>
        </p:scale>
        <p:origin x="-710" y="-125"/>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6B071B-6A14-4D11-B4DF-9EF0DB971DA8}" type="datetimeFigureOut">
              <a:rPr lang="en-US" smtClean="0"/>
              <a:t>4/4/2019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C9A64-1B87-4470-91A4-374E233518C8}" type="slidenum">
              <a:rPr lang="en-US" smtClean="0"/>
              <a:t>‹#›</a:t>
            </a:fld>
            <a:endParaRPr lang="en-US"/>
          </a:p>
        </p:txBody>
      </p:sp>
    </p:spTree>
    <p:extLst>
      <p:ext uri="{BB962C8B-B14F-4D97-AF65-F5344CB8AC3E}">
        <p14:creationId xmlns:p14="http://schemas.microsoft.com/office/powerpoint/2010/main" val="241188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The really sad thing about that statistic is that parents generally identify concerns….</a:t>
            </a:r>
          </a:p>
          <a:p>
            <a:r>
              <a:rPr lang="en-US" baseline="0" dirty="0" smtClean="0"/>
              <a:t>In the DiGiacome and Fombonne study, parents began to recognize that their children were experiencing problems at around 19 months,  with 30% noticing first abnormalities prior to the first birthday and 80% by the age of 2 years.  Please note the date on that study…1998 …16 years ago</a:t>
            </a:r>
          </a:p>
          <a:p>
            <a:r>
              <a:rPr lang="en-US" baseline="0" dirty="0" smtClean="0"/>
              <a:t>This is not new information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0E26AC8-D9F5-4F4B-A3DD-C8AB39875FAF}"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5696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Prospective studies ask a question and look forward.  In this case,</a:t>
            </a:r>
            <a:r>
              <a:rPr lang="en-US" baseline="0" dirty="0" smtClean="0"/>
              <a:t> The Baby Siblings research consortium.  Prospective studies are the best ways for making definitive statements about an observed phonomenon, or for deciding if an intervention is working.</a:t>
            </a:r>
            <a:endParaRPr lang="en-US" dirty="0" smtClean="0"/>
          </a:p>
          <a:p>
            <a:endParaRPr lang="en-US" dirty="0" smtClean="0"/>
          </a:p>
          <a:p>
            <a:r>
              <a:rPr lang="en-US" dirty="0" smtClean="0"/>
              <a:t>Visual tracking – actually have an device</a:t>
            </a:r>
            <a:r>
              <a:rPr lang="en-US" baseline="0" dirty="0" smtClean="0"/>
              <a:t> that can measure this</a:t>
            </a:r>
          </a:p>
          <a:p>
            <a:r>
              <a:rPr lang="en-US" baseline="0" dirty="0" smtClean="0"/>
              <a:t>You’ll note that repetitive and perseverative behaviors are not listed here…they can be seen but it’s subtle…also, little kids often play repetitively</a:t>
            </a:r>
          </a:p>
          <a:p>
            <a:r>
              <a:rPr lang="en-US" baseline="0" dirty="0" smtClean="0"/>
              <a:t>This isn’t always easy….</a:t>
            </a:r>
          </a:p>
          <a:p>
            <a:endParaRPr lang="en-US" dirty="0" smtClean="0"/>
          </a:p>
          <a:p>
            <a:r>
              <a:rPr lang="en-US" dirty="0" smtClean="0"/>
              <a:t>Quality of eye contact – may be present,</a:t>
            </a:r>
            <a:r>
              <a:rPr lang="en-US" baseline="0" dirty="0" smtClean="0"/>
              <a:t> but fleeting. Not an absolute absence of eye contact, but diminished and</a:t>
            </a:r>
          </a:p>
          <a:p>
            <a:r>
              <a:rPr lang="en-US" baseline="0" dirty="0" smtClean="0"/>
              <a:t>		not well meshed with communicative bids or with shared affect or 	or a desire to share enjoyment</a:t>
            </a:r>
          </a:p>
          <a:p>
            <a:endParaRPr lang="en-US" baseline="0" dirty="0" smtClean="0"/>
          </a:p>
          <a:p>
            <a:r>
              <a:rPr lang="en-US" baseline="0" dirty="0" smtClean="0"/>
              <a:t>Babbling – one of the research consortium studies showed that high risk siblings produced fewer speech like vocalizations, fewer consonant types, and fewer consonant vowel combinations…concluded that early vocal production is a sensitive indicator of higher risk for autism.  But again, determining what is “fewer” vs. not at all vs. typical can be tricky</a:t>
            </a:r>
          </a:p>
          <a:p>
            <a:endParaRPr lang="en-US" baseline="0" dirty="0" smtClean="0"/>
          </a:p>
          <a:p>
            <a:r>
              <a:rPr lang="en-US" baseline="0" dirty="0" smtClean="0"/>
              <a:t>Poor imitative learning…children are wired to imitate.  If a child isn’t doing this with little gestural games “so big”, or “where’s your tummy”, </a:t>
            </a:r>
          </a:p>
          <a:p>
            <a:endParaRPr lang="en-US" baseline="0" dirty="0" smtClean="0"/>
          </a:p>
          <a:p>
            <a:r>
              <a:rPr lang="en-US" baseline="0" dirty="0" smtClean="0"/>
              <a:t>Repetitive play -This is present but subtle in kids with autism…All kids can be perseverative  (example of Tessa and the questions, Lizzee lining up, and asking per-</a:t>
            </a:r>
          </a:p>
          <a:p>
            <a:r>
              <a:rPr lang="en-US" baseline="0" dirty="0" smtClean="0"/>
              <a:t>	severative quesions)</a:t>
            </a:r>
          </a:p>
          <a:p>
            <a:endParaRPr lang="en-US" baseline="0" dirty="0" smtClean="0"/>
          </a:p>
          <a:p>
            <a:r>
              <a:rPr lang="en-US" baseline="0" dirty="0" smtClean="0"/>
              <a:t>Baby Siblings Research Consortium… 21 sites that share date in United States. UK, Israel and Canada…look at siblings of children identified with autism, starting in early infancy, and evaluate them serially with standardized measures over time.  2500 siblings of children with autism, and 1500 children considered to be at low risk (no sibling with autism)</a:t>
            </a:r>
          </a:p>
          <a:p>
            <a:endParaRPr lang="en-US" baseline="0" dirty="0" smtClean="0"/>
          </a:p>
          <a:p>
            <a:r>
              <a:rPr lang="en-US" baseline="0" dirty="0" smtClean="0"/>
              <a:t>At six months, some of these behaviors were present in some children, but not persistent</a:t>
            </a:r>
          </a:p>
          <a:p>
            <a:r>
              <a:rPr lang="en-US" baseline="0" dirty="0" smtClean="0"/>
              <a:t>By nine months, if these behaviors were observed, they tended to be persistent</a:t>
            </a:r>
          </a:p>
          <a:p>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8</a:t>
            </a:fld>
            <a:endParaRPr lang="en-US" dirty="0"/>
          </a:p>
        </p:txBody>
      </p:sp>
    </p:spTree>
    <p:extLst>
      <p:ext uri="{BB962C8B-B14F-4D97-AF65-F5344CB8AC3E}">
        <p14:creationId xmlns:p14="http://schemas.microsoft.com/office/powerpoint/2010/main" val="31805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a child is flapping</a:t>
            </a:r>
            <a:r>
              <a:rPr lang="en-US" baseline="0" dirty="0" smtClean="0"/>
              <a:t> and spinning – they look autistic.  But if the difficulties are more subtle – and they can be – they’re harder to see.  </a:t>
            </a:r>
          </a:p>
          <a:p>
            <a:endParaRPr lang="en-US" baseline="0" dirty="0" smtClean="0"/>
          </a:p>
          <a:p>
            <a:r>
              <a:rPr lang="en-US" baseline="0" dirty="0" smtClean="0"/>
              <a:t>And early on – before 2 – the autistic repetitive and perseverative behaviors may not be as prominent…the differences in language and non verbal communication may be more qualitative than absolute.   He does make eye contact , the parent might say, not recognizing that it’s not as robust as a typically developing child.  </a:t>
            </a:r>
          </a:p>
          <a:p>
            <a:r>
              <a:rPr lang="en-US" baseline="0" dirty="0" smtClean="0"/>
              <a:t>This is why it’s important to use tools like the ADOS – toddler module and other rigorously testing measures, where a multi specialty team is very helpful, and where multiple observations over time may be needed.  Sometimes, if I am not sure about a diagnosis, I start intervention.  As I tell the parents, it may not be 100% clear what the diagnosis is, but it is always possible to ID problems.</a:t>
            </a:r>
          </a:p>
          <a:p>
            <a:endParaRPr lang="en-US" baseline="0" dirty="0" smtClean="0"/>
          </a:p>
          <a:p>
            <a:r>
              <a:rPr lang="en-US" baseline="0" dirty="0" smtClean="0"/>
              <a:t>This is where making the diagnosis at these early ages becomes challenging…we’re going to talk a little more about how exactly and when pediatricians should refer for autism diagnostic evaluations, but first, here’s an important question…</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9</a:t>
            </a:fld>
            <a:endParaRPr lang="en-US" dirty="0"/>
          </a:p>
        </p:txBody>
      </p:sp>
    </p:spTree>
    <p:extLst>
      <p:ext uri="{BB962C8B-B14F-4D97-AF65-F5344CB8AC3E}">
        <p14:creationId xmlns:p14="http://schemas.microsoft.com/office/powerpoint/2010/main" val="133857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C1BF2-2E5D-4012-888C-77CC217D5DF7}" type="slidenum">
              <a:rPr lang="en-US" smtClean="0"/>
              <a:t>19</a:t>
            </a:fld>
            <a:endParaRPr lang="en-US"/>
          </a:p>
        </p:txBody>
      </p:sp>
    </p:spTree>
    <p:extLst>
      <p:ext uri="{BB962C8B-B14F-4D97-AF65-F5344CB8AC3E}">
        <p14:creationId xmlns:p14="http://schemas.microsoft.com/office/powerpoint/2010/main" val="237040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C1BF2-2E5D-4012-888C-77CC217D5DF7}" type="slidenum">
              <a:rPr lang="en-US" smtClean="0"/>
              <a:t>24</a:t>
            </a:fld>
            <a:endParaRPr lang="en-US"/>
          </a:p>
        </p:txBody>
      </p:sp>
    </p:spTree>
    <p:extLst>
      <p:ext uri="{BB962C8B-B14F-4D97-AF65-F5344CB8AC3E}">
        <p14:creationId xmlns:p14="http://schemas.microsoft.com/office/powerpoint/2010/main" val="169690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33FE-364B-4442-8F05-00A49C8BA2D9}" type="slidenum">
              <a:rPr lang="en-US" smtClean="0"/>
              <a:t>‹#›</a:t>
            </a:fld>
            <a:endParaRPr lang="en-US" dirty="0"/>
          </a:p>
        </p:txBody>
      </p:sp>
    </p:spTree>
    <p:extLst>
      <p:ext uri="{BB962C8B-B14F-4D97-AF65-F5344CB8AC3E}">
        <p14:creationId xmlns:p14="http://schemas.microsoft.com/office/powerpoint/2010/main" val="294941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33FE-364B-4442-8F05-00A49C8BA2D9}" type="slidenum">
              <a:rPr lang="en-US" smtClean="0"/>
              <a:t>‹#›</a:t>
            </a:fld>
            <a:endParaRPr lang="en-US" dirty="0"/>
          </a:p>
        </p:txBody>
      </p:sp>
    </p:spTree>
    <p:extLst>
      <p:ext uri="{BB962C8B-B14F-4D97-AF65-F5344CB8AC3E}">
        <p14:creationId xmlns:p14="http://schemas.microsoft.com/office/powerpoint/2010/main" val="270676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33FE-364B-4442-8F05-00A49C8BA2D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621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33FE-364B-4442-8F05-00A49C8BA2D9}" type="slidenum">
              <a:rPr lang="en-US" smtClean="0"/>
              <a:t>‹#›</a:t>
            </a:fld>
            <a:endParaRPr lang="en-US" dirty="0"/>
          </a:p>
        </p:txBody>
      </p:sp>
    </p:spTree>
    <p:extLst>
      <p:ext uri="{BB962C8B-B14F-4D97-AF65-F5344CB8AC3E}">
        <p14:creationId xmlns:p14="http://schemas.microsoft.com/office/powerpoint/2010/main" val="133848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33FE-364B-4442-8F05-00A49C8BA2D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6794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33FE-364B-4442-8F05-00A49C8BA2D9}" type="slidenum">
              <a:rPr lang="en-US" smtClean="0"/>
              <a:t>‹#›</a:t>
            </a:fld>
            <a:endParaRPr lang="en-US" dirty="0"/>
          </a:p>
        </p:txBody>
      </p:sp>
    </p:spTree>
    <p:extLst>
      <p:ext uri="{BB962C8B-B14F-4D97-AF65-F5344CB8AC3E}">
        <p14:creationId xmlns:p14="http://schemas.microsoft.com/office/powerpoint/2010/main" val="3291313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33FE-364B-4442-8F05-00A49C8BA2D9}" type="slidenum">
              <a:rPr lang="en-US" smtClean="0"/>
              <a:t>‹#›</a:t>
            </a:fld>
            <a:endParaRPr lang="en-US" dirty="0"/>
          </a:p>
        </p:txBody>
      </p:sp>
    </p:spTree>
    <p:extLst>
      <p:ext uri="{BB962C8B-B14F-4D97-AF65-F5344CB8AC3E}">
        <p14:creationId xmlns:p14="http://schemas.microsoft.com/office/powerpoint/2010/main" val="2876243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33FE-364B-4442-8F05-00A49C8BA2D9}" type="slidenum">
              <a:rPr lang="en-US" smtClean="0"/>
              <a:t>‹#›</a:t>
            </a:fld>
            <a:endParaRPr lang="en-US" dirty="0"/>
          </a:p>
        </p:txBody>
      </p:sp>
    </p:spTree>
    <p:extLst>
      <p:ext uri="{BB962C8B-B14F-4D97-AF65-F5344CB8AC3E}">
        <p14:creationId xmlns:p14="http://schemas.microsoft.com/office/powerpoint/2010/main" val="1898620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441281" y="1955601"/>
            <a:ext cx="4953000" cy="4348758"/>
          </a:xfrm>
          <a:prstGeom prst="rect">
            <a:avLst/>
          </a:prstGeom>
        </p:spPr>
        <p:txBody>
          <a:bodyPr lIns="64291" tIns="32145" rIns="64291" bIns="32145"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333375" y="1919884"/>
            <a:ext cx="5524500" cy="44291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114394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lvl1pPr marL="366104" indent="-366104">
              <a:lnSpc>
                <a:spcPct val="120000"/>
              </a:lnSpc>
              <a:spcBef>
                <a:spcPts val="3234"/>
              </a:spcBef>
              <a:defRPr sz="3200"/>
            </a:lvl1pPr>
            <a:lvl2pPr marL="732208" indent="-366104">
              <a:lnSpc>
                <a:spcPct val="120000"/>
              </a:lnSpc>
              <a:spcBef>
                <a:spcPts val="3234"/>
              </a:spcBef>
              <a:defRPr sz="3200"/>
            </a:lvl2pPr>
            <a:lvl3pPr marL="1098313" indent="-366104">
              <a:lnSpc>
                <a:spcPct val="120000"/>
              </a:lnSpc>
              <a:spcBef>
                <a:spcPts val="3234"/>
              </a:spcBef>
              <a:defRPr sz="3200"/>
            </a:lvl3pPr>
            <a:lvl4pPr marL="1464417" indent="-366104">
              <a:lnSpc>
                <a:spcPct val="120000"/>
              </a:lnSpc>
              <a:spcBef>
                <a:spcPts val="3234"/>
              </a:spcBef>
              <a:defRPr sz="3200"/>
            </a:lvl4pPr>
            <a:lvl5pPr marL="1830521" indent="-366104">
              <a:lnSpc>
                <a:spcPct val="120000"/>
              </a:lnSpc>
              <a:spcBef>
                <a:spcPts val="3234"/>
              </a:spcBef>
              <a:defRPr sz="3200"/>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53102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33FE-364B-4442-8F05-00A49C8BA2D9}" type="slidenum">
              <a:rPr lang="en-US" smtClean="0"/>
              <a:t>‹#›</a:t>
            </a:fld>
            <a:endParaRPr lang="en-US" dirty="0"/>
          </a:p>
        </p:txBody>
      </p:sp>
    </p:spTree>
    <p:extLst>
      <p:ext uri="{BB962C8B-B14F-4D97-AF65-F5344CB8AC3E}">
        <p14:creationId xmlns:p14="http://schemas.microsoft.com/office/powerpoint/2010/main" val="157299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933FE-364B-4442-8F05-00A49C8BA2D9}" type="slidenum">
              <a:rPr lang="en-US" smtClean="0"/>
              <a:t>‹#›</a:t>
            </a:fld>
            <a:endParaRPr lang="en-US" dirty="0"/>
          </a:p>
        </p:txBody>
      </p:sp>
    </p:spTree>
    <p:extLst>
      <p:ext uri="{BB962C8B-B14F-4D97-AF65-F5344CB8AC3E}">
        <p14:creationId xmlns:p14="http://schemas.microsoft.com/office/powerpoint/2010/main" val="138273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2933FE-364B-4442-8F05-00A49C8BA2D9}" type="slidenum">
              <a:rPr lang="en-US" smtClean="0"/>
              <a:t>‹#›</a:t>
            </a:fld>
            <a:endParaRPr lang="en-US" dirty="0"/>
          </a:p>
        </p:txBody>
      </p:sp>
    </p:spTree>
    <p:extLst>
      <p:ext uri="{BB962C8B-B14F-4D97-AF65-F5344CB8AC3E}">
        <p14:creationId xmlns:p14="http://schemas.microsoft.com/office/powerpoint/2010/main" val="293579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2933FE-364B-4442-8F05-00A49C8BA2D9}" type="slidenum">
              <a:rPr lang="en-US" smtClean="0"/>
              <a:t>‹#›</a:t>
            </a:fld>
            <a:endParaRPr lang="en-US" dirty="0"/>
          </a:p>
        </p:txBody>
      </p:sp>
    </p:spTree>
    <p:extLst>
      <p:ext uri="{BB962C8B-B14F-4D97-AF65-F5344CB8AC3E}">
        <p14:creationId xmlns:p14="http://schemas.microsoft.com/office/powerpoint/2010/main" val="1019875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2933FE-364B-4442-8F05-00A49C8BA2D9}" type="slidenum">
              <a:rPr lang="en-US" smtClean="0"/>
              <a:t>‹#›</a:t>
            </a:fld>
            <a:endParaRPr lang="en-US" dirty="0"/>
          </a:p>
        </p:txBody>
      </p:sp>
    </p:spTree>
    <p:extLst>
      <p:ext uri="{BB962C8B-B14F-4D97-AF65-F5344CB8AC3E}">
        <p14:creationId xmlns:p14="http://schemas.microsoft.com/office/powerpoint/2010/main" val="175315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2933FE-364B-4442-8F05-00A49C8BA2D9}" type="slidenum">
              <a:rPr lang="en-US" smtClean="0"/>
              <a:t>‹#›</a:t>
            </a:fld>
            <a:endParaRPr lang="en-US" dirty="0"/>
          </a:p>
        </p:txBody>
      </p:sp>
    </p:spTree>
    <p:extLst>
      <p:ext uri="{BB962C8B-B14F-4D97-AF65-F5344CB8AC3E}">
        <p14:creationId xmlns:p14="http://schemas.microsoft.com/office/powerpoint/2010/main" val="203467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88A22-0DB8-4FB9-A847-E811B262C234}"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2933FE-364B-4442-8F05-00A49C8BA2D9}" type="slidenum">
              <a:rPr lang="en-US" smtClean="0"/>
              <a:t>‹#›</a:t>
            </a:fld>
            <a:endParaRPr lang="en-US" dirty="0"/>
          </a:p>
        </p:txBody>
      </p:sp>
    </p:spTree>
    <p:extLst>
      <p:ext uri="{BB962C8B-B14F-4D97-AF65-F5344CB8AC3E}">
        <p14:creationId xmlns:p14="http://schemas.microsoft.com/office/powerpoint/2010/main" val="2849784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2933FE-364B-4442-8F05-00A49C8BA2D9}" type="slidenum">
              <a:rPr lang="en-US" smtClean="0"/>
              <a:t>‹#›</a:t>
            </a:fld>
            <a:endParaRPr lang="en-US" dirty="0"/>
          </a:p>
        </p:txBody>
      </p:sp>
      <p:sp>
        <p:nvSpPr>
          <p:cNvPr id="5" name="Date Placeholder 4"/>
          <p:cNvSpPr>
            <a:spLocks noGrp="1"/>
          </p:cNvSpPr>
          <p:nvPr>
            <p:ph type="dt" sz="half" idx="10"/>
          </p:nvPr>
        </p:nvSpPr>
        <p:spPr/>
        <p:txBody>
          <a:bodyPr/>
          <a:lstStyle/>
          <a:p>
            <a:fld id="{B5988A22-0DB8-4FB9-A847-E811B262C234}" type="datetimeFigureOut">
              <a:rPr lang="en-US" smtClean="0"/>
              <a:t>4/4/2019</a:t>
            </a:fld>
            <a:endParaRPr lang="en-US" dirty="0"/>
          </a:p>
        </p:txBody>
      </p:sp>
    </p:spTree>
    <p:extLst>
      <p:ext uri="{BB962C8B-B14F-4D97-AF65-F5344CB8AC3E}">
        <p14:creationId xmlns:p14="http://schemas.microsoft.com/office/powerpoint/2010/main" val="280423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988A22-0DB8-4FB9-A847-E811B262C234}" type="datetimeFigureOut">
              <a:rPr lang="en-US" smtClean="0"/>
              <a:t>4/4/2019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B2933FE-364B-4442-8F05-00A49C8BA2D9}" type="slidenum">
              <a:rPr lang="en-US" smtClean="0"/>
              <a:t>‹#›</a:t>
            </a:fld>
            <a:endParaRPr lang="en-US" dirty="0"/>
          </a:p>
        </p:txBody>
      </p:sp>
    </p:spTree>
    <p:extLst>
      <p:ext uri="{BB962C8B-B14F-4D97-AF65-F5344CB8AC3E}">
        <p14:creationId xmlns:p14="http://schemas.microsoft.com/office/powerpoint/2010/main" val="41685117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hyperlink" Target="http://www.ucdmc.ucdavis.edu/mindinstitute/research/esdm/"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utism-society.org/about-autism/facts-and-statistics/" TargetMode="External"/><Relationship Id="rId2" Type="http://schemas.openxmlformats.org/officeDocument/2006/relationships/hyperlink" Target="https://www.autism-society.org/living-with-autism/autism-through-the-lifespan/infants-and-toddlers/early-intervention/" TargetMode="Externa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ucdmc.ucdavis.edu/mindinstitute/research/esdm/pdf/certification_steps.pdf" TargetMode="External"/><Relationship Id="rId2" Type="http://schemas.openxmlformats.org/officeDocument/2006/relationships/hyperlink" Target="http://www.ucdmc.ucdavis.edu/mindinstitute/research/esdm/" TargetMode="Externa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hyperlink" Target="https://www.autismspeaks.org/" TargetMode="External"/><Relationship Id="rId2" Type="http://schemas.openxmlformats.org/officeDocument/2006/relationships/hyperlink" Target="http://www.wvdhhr.org/birth23/" TargetMode="External"/><Relationship Id="rId1" Type="http://schemas.openxmlformats.org/officeDocument/2006/relationships/slideLayout" Target="../slideLayouts/slideLayout18.xml"/><Relationship Id="rId5" Type="http://schemas.openxmlformats.org/officeDocument/2006/relationships/hyperlink" Target="https://www.bacb.com/bcba-eligibility-requirements-january-2022/" TargetMode="External"/><Relationship Id="rId4" Type="http://schemas.openxmlformats.org/officeDocument/2006/relationships/hyperlink" Target="http://mountaineerautismproject.org/"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csefel.vanderbilt.edu/" TargetMode="External"/><Relationship Id="rId2" Type="http://schemas.openxmlformats.org/officeDocument/2006/relationships/hyperlink" Target="http://www.challengingbehavior.org/" TargetMode="External"/><Relationship Id="rId1" Type="http://schemas.openxmlformats.org/officeDocument/2006/relationships/slideLayout" Target="../slideLayouts/slideLayout18.xml"/><Relationship Id="rId5" Type="http://schemas.openxmlformats.org/officeDocument/2006/relationships/hyperlink" Target="http://www.cdc.gov/actearly" TargetMode="External"/><Relationship Id="rId4" Type="http://schemas.openxmlformats.org/officeDocument/2006/relationships/hyperlink" Target="http://www.zerotothree.or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accreditation.abainternational.org/welcome.aspx" TargetMode="External"/><Relationship Id="rId2" Type="http://schemas.openxmlformats.org/officeDocument/2006/relationships/hyperlink" Target="https://www.bacb.com/bcba-eligibility-requirements-january-2022/" TargetMode="External"/><Relationship Id="rId1" Type="http://schemas.openxmlformats.org/officeDocument/2006/relationships/slideLayout" Target="../slideLayouts/slideLayout18.xml"/><Relationship Id="rId4" Type="http://schemas.openxmlformats.org/officeDocument/2006/relationships/hyperlink" Target="https://www.bacb.com/wp-content/BCBA-Fieldwork-Requirements-2022"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ChangeAspect="1"/>
          </p:cNvPicPr>
          <p:nvPr/>
        </p:nvPicPr>
        <p:blipFill>
          <a:blip r:embed="rId2">
            <a:extLst>
              <a:ext uri="{28A0092B-C50C-407E-A947-70E740481C1C}">
                <a14:useLocalDpi xmlns:a14="http://schemas.microsoft.com/office/drawing/2010/main" val="0"/>
              </a:ext>
            </a:extLst>
          </a:blip>
          <a:srcRect t="10294" b="10294"/>
          <a:stretch>
            <a:fillRect/>
          </a:stretch>
        </p:blipFill>
        <p:spPr>
          <a:xfrm>
            <a:off x="2536723" y="559752"/>
            <a:ext cx="5604387" cy="2330932"/>
          </a:xfrm>
          <a:prstGeom prst="rect">
            <a:avLst/>
          </a:prstGeom>
        </p:spPr>
      </p:pic>
      <p:sp>
        <p:nvSpPr>
          <p:cNvPr id="3" name="Title 2"/>
          <p:cNvSpPr>
            <a:spLocks noGrp="1"/>
          </p:cNvSpPr>
          <p:nvPr>
            <p:ph type="title"/>
          </p:nvPr>
        </p:nvSpPr>
        <p:spPr>
          <a:xfrm>
            <a:off x="2438397" y="3276600"/>
            <a:ext cx="7315200" cy="1981200"/>
          </a:xfrm>
        </p:spPr>
        <p:txBody>
          <a:bodyPr>
            <a:normAutofit fontScale="90000"/>
          </a:bodyPr>
          <a:lstStyle/>
          <a:p>
            <a:pPr algn="ctr"/>
            <a:r>
              <a:rPr lang="en-US" sz="3600" dirty="0" smtClean="0"/>
              <a:t>AN OVERVIEW OF THE EARLY START DENVER MODEL</a:t>
            </a:r>
            <a:br>
              <a:rPr lang="en-US" sz="3600" dirty="0" smtClean="0"/>
            </a:br>
            <a:r>
              <a:rPr lang="en-US" dirty="0" smtClean="0"/>
              <a:t>Cindy Dollman LeGrand, M.A., CCC-SLP/BCBA</a:t>
            </a:r>
            <a:br>
              <a:rPr lang="en-US" dirty="0" smtClean="0"/>
            </a:br>
            <a:r>
              <a:rPr lang="en-US" dirty="0" smtClean="0"/>
              <a:t>Karen Randolph, M.A., CCC-SLP</a:t>
            </a:r>
            <a:br>
              <a:rPr lang="en-US" dirty="0" smtClean="0"/>
            </a:br>
            <a:endParaRPr lang="en-US" dirty="0"/>
          </a:p>
        </p:txBody>
      </p:sp>
      <p:sp>
        <p:nvSpPr>
          <p:cNvPr id="5" name="Text Placeholder 4"/>
          <p:cNvSpPr>
            <a:spLocks noGrp="1"/>
          </p:cNvSpPr>
          <p:nvPr>
            <p:ph type="body" sz="half" idx="2"/>
          </p:nvPr>
        </p:nvSpPr>
        <p:spPr>
          <a:xfrm>
            <a:off x="660397" y="5257800"/>
            <a:ext cx="10871200" cy="1066800"/>
          </a:xfrm>
        </p:spPr>
        <p:txBody>
          <a:bodyPr>
            <a:normAutofit/>
          </a:bodyPr>
          <a:lstStyle/>
          <a:p>
            <a:pPr algn="ctr"/>
            <a:r>
              <a:rPr lang="en-US" sz="2000" b="1" dirty="0" smtClean="0"/>
              <a:t>WEST VIRGINIA SPEECH-LANGUAGE HEARING ASSOCIATION CONFERENCE  BRIDGEPORT WV</a:t>
            </a:r>
          </a:p>
          <a:p>
            <a:pPr algn="ctr"/>
            <a:r>
              <a:rPr lang="en-US" sz="2000" b="1" dirty="0" smtClean="0"/>
              <a:t>APRIL 5, 2019    </a:t>
            </a:r>
            <a:endParaRPr lang="en-US" sz="2000" b="1" dirty="0"/>
          </a:p>
        </p:txBody>
      </p:sp>
    </p:spTree>
    <p:extLst>
      <p:ext uri="{BB962C8B-B14F-4D97-AF65-F5344CB8AC3E}">
        <p14:creationId xmlns:p14="http://schemas.microsoft.com/office/powerpoint/2010/main" val="224123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200" y="391277"/>
            <a:ext cx="4978400" cy="536935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 y="2286000"/>
            <a:ext cx="2682240" cy="3200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3248" y="2286000"/>
            <a:ext cx="2460752" cy="2929467"/>
          </a:xfrm>
          <a:prstGeom prst="rect">
            <a:avLst/>
          </a:prstGeom>
        </p:spPr>
      </p:pic>
    </p:spTree>
    <p:extLst>
      <p:ext uri="{BB962C8B-B14F-4D97-AF65-F5344CB8AC3E}">
        <p14:creationId xmlns:p14="http://schemas.microsoft.com/office/powerpoint/2010/main" val="1113962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333375" y="178595"/>
            <a:ext cx="11525251" cy="980661"/>
          </a:xfrm>
          <a:prstGeom prst="rect">
            <a:avLst/>
          </a:prstGeom>
        </p:spPr>
        <p:txBody>
          <a:bodyPr>
            <a:normAutofit/>
          </a:bodyPr>
          <a:lstStyle/>
          <a:p>
            <a:r>
              <a:rPr sz="5400" b="1" dirty="0"/>
              <a:t>What is </a:t>
            </a:r>
            <a:r>
              <a:rPr lang="en-US" sz="5400" b="1" dirty="0" smtClean="0"/>
              <a:t>ESDM</a:t>
            </a:r>
            <a:r>
              <a:rPr sz="5400" b="1" dirty="0" smtClean="0"/>
              <a:t>?</a:t>
            </a:r>
            <a:endParaRPr sz="5400" b="1" dirty="0"/>
          </a:p>
        </p:txBody>
      </p:sp>
      <p:sp>
        <p:nvSpPr>
          <p:cNvPr id="128" name="Shape 128"/>
          <p:cNvSpPr>
            <a:spLocks noGrp="1"/>
          </p:cNvSpPr>
          <p:nvPr>
            <p:ph type="body" idx="1"/>
          </p:nvPr>
        </p:nvSpPr>
        <p:spPr>
          <a:xfrm>
            <a:off x="333374" y="1120572"/>
            <a:ext cx="11452225" cy="5228437"/>
          </a:xfrm>
          <a:prstGeom prst="rect">
            <a:avLst/>
          </a:prstGeom>
        </p:spPr>
        <p:txBody>
          <a:bodyPr>
            <a:normAutofit/>
          </a:bodyPr>
          <a:lstStyle/>
          <a:p>
            <a:pPr marL="294490" indent="-294490" defTabSz="398428">
              <a:spcBef>
                <a:spcPts val="2531"/>
              </a:spcBef>
              <a:defRPr sz="3686"/>
            </a:pPr>
            <a:r>
              <a:rPr sz="2800" dirty="0"/>
              <a:t>ESDM is a comprehensive early intervention for infants and toddlers between the ages of 12-48 months</a:t>
            </a:r>
          </a:p>
          <a:p>
            <a:pPr marL="294490" indent="-294490" defTabSz="398428">
              <a:spcBef>
                <a:spcPts val="2531"/>
              </a:spcBef>
              <a:defRPr sz="3686"/>
            </a:pPr>
            <a:r>
              <a:rPr sz="2800" dirty="0"/>
              <a:t>It is a naturalistic developmental model of treatment that incorporates some teaching elements of ABA, and focuses on building strong, positive social relationships with caregivers</a:t>
            </a:r>
          </a:p>
          <a:p>
            <a:pPr marL="294490" indent="-294490" defTabSz="398428">
              <a:spcBef>
                <a:spcPts val="2531"/>
              </a:spcBef>
              <a:defRPr sz="3686"/>
            </a:pPr>
            <a:r>
              <a:rPr sz="2800" dirty="0"/>
              <a:t>ESDM aims to increase the rates of development across all </a:t>
            </a:r>
            <a:r>
              <a:rPr sz="2800" dirty="0" smtClean="0"/>
              <a:t>domains </a:t>
            </a:r>
            <a:r>
              <a:rPr sz="2800" dirty="0"/>
              <a:t>and decrease the core symptoms of </a:t>
            </a:r>
            <a:r>
              <a:rPr sz="2800" dirty="0" smtClean="0"/>
              <a:t>autism</a:t>
            </a:r>
            <a:endParaRPr lang="en-US" sz="2800" dirty="0" smtClean="0"/>
          </a:p>
          <a:p>
            <a:pPr marL="294490" indent="-294490" defTabSz="398428">
              <a:spcBef>
                <a:spcPts val="2531"/>
              </a:spcBef>
              <a:defRPr sz="3686"/>
            </a:pPr>
            <a:r>
              <a:rPr lang="en-US" sz="2400" dirty="0"/>
              <a:t>(</a:t>
            </a:r>
            <a:r>
              <a:rPr lang="en-US" sz="2400" dirty="0" err="1"/>
              <a:t>Schriebman</a:t>
            </a:r>
            <a:r>
              <a:rPr lang="en-US" sz="2400" dirty="0"/>
              <a:t> et al., 2015,</a:t>
            </a:r>
            <a:endParaRPr lang="en-US" sz="2800" dirty="0" smtClean="0"/>
          </a:p>
          <a:p>
            <a:pPr marL="294490" indent="-294490" defTabSz="398428">
              <a:spcBef>
                <a:spcPts val="2531"/>
              </a:spcBef>
              <a:defRPr sz="3686"/>
            </a:pPr>
            <a:r>
              <a:rPr lang="en-US" sz="2800" u="sng" dirty="0" smtClean="0">
                <a:hlinkClick r:id="rId2"/>
              </a:rPr>
              <a:t>http://www.ucdmc.ucdavis.edu/mindinstitute/research/esdm/</a:t>
            </a:r>
            <a:r>
              <a:rPr lang="en-US" sz="2800" dirty="0" smtClean="0"/>
              <a:t>)</a:t>
            </a:r>
          </a:p>
          <a:p>
            <a:pPr marL="294490" indent="-294490" defTabSz="398428">
              <a:spcBef>
                <a:spcPts val="2531"/>
              </a:spcBef>
              <a:defRPr sz="3686"/>
            </a:pPr>
            <a:endParaRPr sz="2800" dirty="0"/>
          </a:p>
        </p:txBody>
      </p:sp>
      <p:sp>
        <p:nvSpPr>
          <p:cNvPr id="130" name="Shape 130"/>
          <p:cNvSpPr/>
          <p:nvPr/>
        </p:nvSpPr>
        <p:spPr>
          <a:xfrm>
            <a:off x="4060543" y="6510103"/>
            <a:ext cx="72196"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defRPr sz="2000"/>
            </a:pPr>
            <a:endParaRPr dirty="0"/>
          </a:p>
        </p:txBody>
      </p:sp>
    </p:spTree>
    <p:extLst>
      <p:ext uri="{BB962C8B-B14F-4D97-AF65-F5344CB8AC3E}">
        <p14:creationId xmlns:p14="http://schemas.microsoft.com/office/powerpoint/2010/main" val="3148162444"/>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28">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28">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build="p" bldLvl="5"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HOW DOES IT WORK?</a:t>
            </a:r>
            <a:endParaRPr lang="en-US" sz="5400" b="1" dirty="0"/>
          </a:p>
        </p:txBody>
      </p:sp>
      <p:sp>
        <p:nvSpPr>
          <p:cNvPr id="3" name="Content Placeholder 2"/>
          <p:cNvSpPr>
            <a:spLocks noGrp="1"/>
          </p:cNvSpPr>
          <p:nvPr>
            <p:ph idx="1"/>
          </p:nvPr>
        </p:nvSpPr>
        <p:spPr/>
        <p:txBody>
          <a:bodyPr>
            <a:normAutofit fontScale="92500" lnSpcReduction="20000"/>
          </a:bodyPr>
          <a:lstStyle/>
          <a:p>
            <a:pPr lvl="0"/>
            <a:r>
              <a:rPr lang="en-US" sz="2600" dirty="0"/>
              <a:t>Early interventions that enhance social attention may be critical in effecting change via brain plasticity</a:t>
            </a:r>
          </a:p>
          <a:p>
            <a:pPr lvl="0"/>
            <a:r>
              <a:rPr lang="en-US" sz="2600" dirty="0"/>
              <a:t>At the heart of the ESDM is the empirical knowledge-base of infant-toddler learning and development and the effects of early autism. If we observe how typically developing infants do most of their early learning…observational learning and imitation </a:t>
            </a:r>
          </a:p>
          <a:p>
            <a:pPr lvl="0"/>
            <a:r>
              <a:rPr lang="en-US" sz="2600" dirty="0" smtClean="0"/>
              <a:t>The ESDM model draws </a:t>
            </a:r>
            <a:r>
              <a:rPr lang="en-US" sz="2600" dirty="0"/>
              <a:t>on science of learning principles that cue the child’s attention to our faces, our voices and actions so we can provide very clear social communicative cues to elicit a response.</a:t>
            </a:r>
          </a:p>
          <a:p>
            <a:endParaRPr lang="en-US" dirty="0"/>
          </a:p>
        </p:txBody>
      </p:sp>
    </p:spTree>
    <p:extLst>
      <p:ext uri="{BB962C8B-B14F-4D97-AF65-F5344CB8AC3E}">
        <p14:creationId xmlns:p14="http://schemas.microsoft.com/office/powerpoint/2010/main" val="4085756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333375" y="178595"/>
            <a:ext cx="11525251" cy="1011671"/>
          </a:xfrm>
          <a:prstGeom prst="rect">
            <a:avLst/>
          </a:prstGeom>
        </p:spPr>
        <p:txBody>
          <a:bodyPr>
            <a:normAutofit/>
          </a:bodyPr>
          <a:lstStyle/>
          <a:p>
            <a:r>
              <a:rPr sz="5400" b="1" dirty="0"/>
              <a:t>Theoretical Background</a:t>
            </a:r>
          </a:p>
        </p:txBody>
      </p:sp>
      <p:sp>
        <p:nvSpPr>
          <p:cNvPr id="133" name="Shape 133"/>
          <p:cNvSpPr>
            <a:spLocks noGrp="1"/>
          </p:cNvSpPr>
          <p:nvPr>
            <p:ph type="body" idx="1"/>
          </p:nvPr>
        </p:nvSpPr>
        <p:spPr>
          <a:xfrm>
            <a:off x="595312" y="1164609"/>
            <a:ext cx="11525251" cy="5043530"/>
          </a:xfrm>
          <a:prstGeom prst="rect">
            <a:avLst/>
          </a:prstGeom>
        </p:spPr>
        <p:txBody>
          <a:bodyPr>
            <a:normAutofit/>
          </a:bodyPr>
          <a:lstStyle/>
          <a:p>
            <a:pPr marL="205018" indent="-205018" defTabSz="230021">
              <a:spcBef>
                <a:spcPts val="1758"/>
              </a:spcBef>
              <a:defRPr sz="2576"/>
            </a:pPr>
            <a:r>
              <a:rPr dirty="0"/>
              <a:t>Developed by Sally Rogers, Ph.D. and Geraldine Dawson, Ph.D. as an extension of the Denver Model, an intervention for children with autism between the ages of 24-60 </a:t>
            </a:r>
            <a:r>
              <a:rPr dirty="0" smtClean="0"/>
              <a:t>months</a:t>
            </a:r>
            <a:endParaRPr lang="en-US" dirty="0" smtClean="0"/>
          </a:p>
          <a:p>
            <a:pPr marL="205018" indent="-205018" defTabSz="230021">
              <a:spcBef>
                <a:spcPts val="1758"/>
              </a:spcBef>
              <a:defRPr sz="2576"/>
            </a:pPr>
            <a:endParaRPr dirty="0"/>
          </a:p>
          <a:p>
            <a:pPr marL="205018" indent="-205018" defTabSz="230021">
              <a:spcBef>
                <a:spcPts val="1758"/>
              </a:spcBef>
              <a:defRPr sz="2576"/>
            </a:pPr>
            <a:r>
              <a:rPr dirty="0"/>
              <a:t>The American Academy of Pediatrics recommends that children be screened for autism between 18-24 months of age, so Rogers and Dawson wanted to target an intervention specifically towards that age </a:t>
            </a:r>
            <a:r>
              <a:rPr dirty="0" smtClean="0"/>
              <a:t>group</a:t>
            </a:r>
            <a:endParaRPr dirty="0"/>
          </a:p>
        </p:txBody>
      </p:sp>
      <p:sp>
        <p:nvSpPr>
          <p:cNvPr id="137" name="Shape 137"/>
          <p:cNvSpPr/>
          <p:nvPr/>
        </p:nvSpPr>
        <p:spPr>
          <a:xfrm>
            <a:off x="2844801" y="5867400"/>
            <a:ext cx="536287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(Dawson et al., 2012; Rogers &amp; Dawson, 2010)</a:t>
            </a:r>
          </a:p>
        </p:txBody>
      </p:sp>
    </p:spTree>
    <p:extLst>
      <p:ext uri="{BB962C8B-B14F-4D97-AF65-F5344CB8AC3E}">
        <p14:creationId xmlns:p14="http://schemas.microsoft.com/office/powerpoint/2010/main" val="3040230550"/>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499053" cy="894735"/>
          </a:xfrm>
        </p:spPr>
        <p:txBody>
          <a:bodyPr>
            <a:noAutofit/>
          </a:bodyPr>
          <a:lstStyle/>
          <a:p>
            <a:r>
              <a:rPr lang="en-US" sz="4800" b="1" dirty="0" smtClean="0"/>
              <a:t>Theoretical Background </a:t>
            </a:r>
            <a:r>
              <a:rPr lang="en-US" sz="4800" b="1" dirty="0" err="1" smtClean="0"/>
              <a:t>con’t</a:t>
            </a:r>
            <a:endParaRPr lang="en-US" sz="4800" b="1" dirty="0"/>
          </a:p>
        </p:txBody>
      </p:sp>
      <p:sp>
        <p:nvSpPr>
          <p:cNvPr id="3" name="Text Placeholder 2"/>
          <p:cNvSpPr>
            <a:spLocks noGrp="1"/>
          </p:cNvSpPr>
          <p:nvPr>
            <p:ph type="body" idx="1"/>
          </p:nvPr>
        </p:nvSpPr>
        <p:spPr/>
        <p:txBody>
          <a:bodyPr>
            <a:normAutofit fontScale="77500" lnSpcReduction="20000"/>
          </a:bodyPr>
          <a:lstStyle/>
          <a:p>
            <a:pPr marL="205018" indent="-205018" defTabSz="230021">
              <a:spcBef>
                <a:spcPts val="1758"/>
              </a:spcBef>
              <a:defRPr sz="2576"/>
            </a:pPr>
            <a:r>
              <a:rPr lang="en-US" dirty="0"/>
              <a:t>The aim of ESDM is to capitalize on high levels of brain plasticity during infancy and toddlerhood</a:t>
            </a:r>
          </a:p>
          <a:p>
            <a:pPr marL="1025092" lvl="4" indent="-205018" defTabSz="230021">
              <a:spcBef>
                <a:spcPts val="1758"/>
              </a:spcBef>
              <a:defRPr sz="2576"/>
            </a:pPr>
            <a:r>
              <a:rPr lang="en-US" dirty="0"/>
              <a:t>Not just to change behaviors associated with autism, but to actually change brain structure and function in order to promote future social development</a:t>
            </a:r>
          </a:p>
          <a:p>
            <a:pPr marL="1025092" lvl="4" indent="-205018" defTabSz="230021">
              <a:spcBef>
                <a:spcPts val="1758"/>
              </a:spcBef>
              <a:defRPr sz="2576"/>
            </a:pPr>
            <a:r>
              <a:rPr lang="en-US" dirty="0"/>
              <a:t>Children with autism are naturally less socially-oriented, so without intervention they have less opportunities to engage in activities that will build neural pathways in the same way as typically developing </a:t>
            </a:r>
            <a:r>
              <a:rPr lang="en-US" dirty="0" smtClean="0"/>
              <a:t>children</a:t>
            </a:r>
          </a:p>
          <a:p>
            <a:pPr marL="1025092" lvl="4" indent="-205018" defTabSz="230021">
              <a:spcBef>
                <a:spcPts val="1758"/>
              </a:spcBef>
              <a:defRPr sz="2576"/>
            </a:pPr>
            <a:r>
              <a:rPr lang="fr-FR" dirty="0"/>
              <a:t>(Dawson et al., 2012; Rogers &amp; Dawson, </a:t>
            </a:r>
            <a:r>
              <a:rPr lang="fr-FR" dirty="0" smtClean="0"/>
              <a:t>2010)</a:t>
            </a:r>
            <a:endParaRPr lang="en-US" dirty="0"/>
          </a:p>
          <a:p>
            <a:endParaRPr lang="en-US" dirty="0"/>
          </a:p>
        </p:txBody>
      </p:sp>
    </p:spTree>
    <p:extLst>
      <p:ext uri="{BB962C8B-B14F-4D97-AF65-F5344CB8AC3E}">
        <p14:creationId xmlns:p14="http://schemas.microsoft.com/office/powerpoint/2010/main" val="222456986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xfrm>
            <a:off x="333375" y="178594"/>
            <a:ext cx="11525251" cy="785708"/>
          </a:xfrm>
          <a:prstGeom prst="rect">
            <a:avLst/>
          </a:prstGeom>
        </p:spPr>
        <p:txBody>
          <a:bodyPr>
            <a:noAutofit/>
          </a:bodyPr>
          <a:lstStyle>
            <a:lvl1pPr defTabSz="572516">
              <a:defRPr sz="7056"/>
            </a:lvl1pPr>
          </a:lstStyle>
          <a:p>
            <a:r>
              <a:rPr lang="en-US" sz="5400" b="1" dirty="0" smtClean="0"/>
              <a:t>HISTORY OF</a:t>
            </a:r>
            <a:r>
              <a:rPr sz="5400" b="1" dirty="0" smtClean="0"/>
              <a:t> </a:t>
            </a:r>
            <a:r>
              <a:rPr sz="5400" b="1" dirty="0"/>
              <a:t>ESDM</a:t>
            </a:r>
          </a:p>
        </p:txBody>
      </p:sp>
      <p:sp>
        <p:nvSpPr>
          <p:cNvPr id="140" name="Shape 140"/>
          <p:cNvSpPr>
            <a:spLocks noGrp="1"/>
          </p:cNvSpPr>
          <p:nvPr>
            <p:ph type="body" idx="1"/>
          </p:nvPr>
        </p:nvSpPr>
        <p:spPr>
          <a:xfrm>
            <a:off x="333375" y="997579"/>
            <a:ext cx="11525251" cy="5492072"/>
          </a:xfrm>
          <a:prstGeom prst="rect">
            <a:avLst/>
          </a:prstGeom>
        </p:spPr>
        <p:txBody>
          <a:bodyPr>
            <a:normAutofit fontScale="85000" lnSpcReduction="20000"/>
          </a:bodyPr>
          <a:lstStyle/>
          <a:p>
            <a:pPr marL="205018" indent="-205018" defTabSz="230021">
              <a:lnSpc>
                <a:spcPct val="100000"/>
              </a:lnSpc>
              <a:spcBef>
                <a:spcPts val="1758"/>
              </a:spcBef>
              <a:defRPr sz="2576">
                <a:latin typeface="Gill Sans SemiBold"/>
                <a:ea typeface="Gill Sans SemiBold"/>
                <a:cs typeface="Gill Sans SemiBold"/>
                <a:sym typeface="Gill Sans SemiBold"/>
              </a:defRPr>
            </a:pPr>
            <a:r>
              <a:t>The Denver Model</a:t>
            </a:r>
          </a:p>
          <a:p>
            <a:pPr marL="410037" lvl="1" indent="-205018" defTabSz="230021">
              <a:lnSpc>
                <a:spcPct val="100000"/>
              </a:lnSpc>
              <a:spcBef>
                <a:spcPts val="1758"/>
              </a:spcBef>
              <a:defRPr sz="2576"/>
            </a:pPr>
            <a:r>
              <a:t>For children aged 24-60 months, uses a developmentally-oriented curriculum to address behaviors in multiple domains. Focuses on building relationships and skills through positive, lively social interactions.</a:t>
            </a:r>
          </a:p>
          <a:p>
            <a:pPr marL="205018" indent="-205018" defTabSz="230021">
              <a:lnSpc>
                <a:spcPct val="100000"/>
              </a:lnSpc>
              <a:spcBef>
                <a:spcPts val="1758"/>
              </a:spcBef>
              <a:defRPr sz="2576">
                <a:latin typeface="Gill Sans SemiBold"/>
                <a:ea typeface="Gill Sans SemiBold"/>
                <a:cs typeface="Gill Sans SemiBold"/>
                <a:sym typeface="Gill Sans SemiBold"/>
              </a:defRPr>
            </a:pPr>
            <a:r>
              <a:t>Rogers and Pennington’s Model of Interpersonal Development in Autism</a:t>
            </a:r>
          </a:p>
          <a:p>
            <a:pPr marL="410037" lvl="1" indent="-205018" defTabSz="230021">
              <a:lnSpc>
                <a:spcPct val="100000"/>
              </a:lnSpc>
              <a:spcBef>
                <a:spcPts val="1758"/>
              </a:spcBef>
              <a:defRPr sz="2576"/>
            </a:pPr>
            <a:r>
              <a:t>A developmental model hypothesizing that children with ASD naturally lack imitation - a skill present in typically developing children from birth - which subsequently affects the development of social milestones</a:t>
            </a:r>
          </a:p>
          <a:p>
            <a:pPr marL="205018" indent="-205018" defTabSz="230021">
              <a:lnSpc>
                <a:spcPct val="100000"/>
              </a:lnSpc>
              <a:spcBef>
                <a:spcPts val="1758"/>
              </a:spcBef>
              <a:defRPr sz="2576">
                <a:latin typeface="Gill Sans SemiBold"/>
                <a:ea typeface="Gill Sans SemiBold"/>
                <a:cs typeface="Gill Sans SemiBold"/>
                <a:sym typeface="Gill Sans SemiBold"/>
              </a:defRPr>
            </a:pPr>
            <a:r>
              <a:t>Social Motivation Hypothesis of Autism</a:t>
            </a:r>
          </a:p>
          <a:p>
            <a:pPr marL="410037" lvl="1" indent="-205018" defTabSz="230021">
              <a:lnSpc>
                <a:spcPct val="100000"/>
              </a:lnSpc>
              <a:spcBef>
                <a:spcPts val="1758"/>
              </a:spcBef>
              <a:defRPr sz="2576"/>
            </a:pPr>
            <a:r>
              <a:t>Children with ASD lack sensitivity to social reward, causing a lack of interest in social activities, which leads to isolation and poor social skills</a:t>
            </a:r>
          </a:p>
          <a:p>
            <a:pPr marL="205018" indent="-205018" defTabSz="230021">
              <a:lnSpc>
                <a:spcPct val="100000"/>
              </a:lnSpc>
              <a:spcBef>
                <a:spcPts val="1758"/>
              </a:spcBef>
              <a:defRPr sz="2576">
                <a:latin typeface="Gill Sans SemiBold"/>
                <a:ea typeface="Gill Sans SemiBold"/>
                <a:cs typeface="Gill Sans SemiBold"/>
                <a:sym typeface="Gill Sans SemiBold"/>
              </a:defRPr>
            </a:pPr>
            <a:r>
              <a:t>Pivotal Response Training</a:t>
            </a:r>
          </a:p>
          <a:p>
            <a:pPr marL="410037" lvl="1" indent="-205018" defTabSz="230021">
              <a:lnSpc>
                <a:spcPct val="100000"/>
              </a:lnSpc>
              <a:spcBef>
                <a:spcPts val="1758"/>
              </a:spcBef>
              <a:defRPr sz="2576"/>
            </a:pPr>
            <a:r>
              <a:t>A method of teaching using ABA principles that aims to increase the motivation to socially engage</a:t>
            </a:r>
          </a:p>
        </p:txBody>
      </p:sp>
      <p:sp>
        <p:nvSpPr>
          <p:cNvPr id="141" name="Shape 141"/>
          <p:cNvSpPr/>
          <p:nvPr/>
        </p:nvSpPr>
        <p:spPr>
          <a:xfrm>
            <a:off x="4368801" y="6188196"/>
            <a:ext cx="291829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(Rogers &amp; Dawson, 2010)</a:t>
            </a:r>
          </a:p>
        </p:txBody>
      </p:sp>
    </p:spTree>
    <p:extLst>
      <p:ext uri="{BB962C8B-B14F-4D97-AF65-F5344CB8AC3E}">
        <p14:creationId xmlns:p14="http://schemas.microsoft.com/office/powerpoint/2010/main" val="78424978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4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40">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140">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iterate>
                                    <p:tmAbs val="0"/>
                                  </p:iterate>
                                  <p:childTnLst>
                                    <p:set>
                                      <p:cBhvr>
                                        <p:cTn id="15" fill="hold"/>
                                        <p:tgtEl>
                                          <p:spTgt spid="140">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4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140">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40">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iterate>
                                    <p:tmAbs val="0"/>
                                  </p:iterate>
                                  <p:childTnLst>
                                    <p:set>
                                      <p:cBhvr>
                                        <p:cTn id="25" fill="hold"/>
                                        <p:tgtEl>
                                          <p:spTgt spid="1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828800"/>
            <a:ext cx="3556000" cy="4800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solidFill>
                <a:schemeClr val="tx1"/>
              </a:solidFill>
            </a:endParaRPr>
          </a:p>
          <a:p>
            <a:pPr lvl="0"/>
            <a:endParaRPr lang="en-US" dirty="0">
              <a:solidFill>
                <a:schemeClr val="tx1"/>
              </a:solidFill>
            </a:endParaRPr>
          </a:p>
          <a:p>
            <a:pPr marL="285750" lvl="0" indent="-285750">
              <a:buFont typeface="Arial" panose="020B0604020202020204" pitchFamily="34" charset="0"/>
              <a:buChar char="•"/>
            </a:pPr>
            <a:endParaRPr lang="en-US" dirty="0" smtClean="0">
              <a:solidFill>
                <a:schemeClr val="tx1"/>
              </a:solidFill>
            </a:endParaRPr>
          </a:p>
          <a:p>
            <a:pPr marL="285750" lvl="0" indent="-285750">
              <a:buFont typeface="Arial" panose="020B0604020202020204" pitchFamily="34" charset="0"/>
              <a:buChar char="•"/>
            </a:pPr>
            <a:r>
              <a:rPr lang="en-US" dirty="0" smtClean="0">
                <a:solidFill>
                  <a:schemeClr val="tx1"/>
                </a:solidFill>
              </a:rPr>
              <a:t>Modulate arousal</a:t>
            </a:r>
          </a:p>
          <a:p>
            <a:pPr marL="285750" lvl="0" indent="-285750">
              <a:buFont typeface="Arial" panose="020B0604020202020204" pitchFamily="34" charset="0"/>
              <a:buChar char="•"/>
            </a:pPr>
            <a:endParaRPr lang="en-US" dirty="0">
              <a:solidFill>
                <a:schemeClr val="tx1"/>
              </a:solidFill>
            </a:endParaRPr>
          </a:p>
          <a:p>
            <a:pPr marL="285750" lvl="0" indent="-285750">
              <a:buFont typeface="Arial" panose="020B0604020202020204" pitchFamily="34" charset="0"/>
              <a:buChar char="•"/>
            </a:pPr>
            <a:r>
              <a:rPr lang="en-US" dirty="0" err="1">
                <a:solidFill>
                  <a:schemeClr val="tx1"/>
                </a:solidFill>
              </a:rPr>
              <a:t>Dydactic</a:t>
            </a:r>
            <a:r>
              <a:rPr lang="en-US" dirty="0">
                <a:solidFill>
                  <a:schemeClr val="tx1"/>
                </a:solidFill>
              </a:rPr>
              <a:t> </a:t>
            </a:r>
            <a:r>
              <a:rPr lang="en-US" dirty="0" smtClean="0">
                <a:solidFill>
                  <a:schemeClr val="tx1"/>
                </a:solidFill>
              </a:rPr>
              <a:t>engagement</a:t>
            </a:r>
          </a:p>
          <a:p>
            <a:pPr marL="285750" lvl="0" indent="-285750">
              <a:buFont typeface="Arial" panose="020B0604020202020204" pitchFamily="34" charset="0"/>
              <a:buChar char="•"/>
            </a:pPr>
            <a:endParaRPr lang="en-US" dirty="0">
              <a:solidFill>
                <a:schemeClr val="tx1"/>
              </a:solidFill>
            </a:endParaRPr>
          </a:p>
          <a:p>
            <a:pPr marL="285750" lvl="0" indent="-285750">
              <a:buFont typeface="Arial" panose="020B0604020202020204" pitchFamily="34" charset="0"/>
              <a:buChar char="•"/>
            </a:pPr>
            <a:r>
              <a:rPr lang="en-US" dirty="0" smtClean="0">
                <a:solidFill>
                  <a:schemeClr val="tx1"/>
                </a:solidFill>
              </a:rPr>
              <a:t>Quality </a:t>
            </a:r>
            <a:r>
              <a:rPr lang="en-US" dirty="0">
                <a:solidFill>
                  <a:schemeClr val="tx1"/>
                </a:solidFill>
              </a:rPr>
              <a:t>of Joint </a:t>
            </a:r>
            <a:r>
              <a:rPr lang="en-US" dirty="0" smtClean="0">
                <a:solidFill>
                  <a:schemeClr val="tx1"/>
                </a:solidFill>
              </a:rPr>
              <a:t>Attention, Elaborated Routines</a:t>
            </a:r>
          </a:p>
          <a:p>
            <a:pPr marL="285750" lvl="0" indent="-285750">
              <a:buFont typeface="Arial" panose="020B0604020202020204" pitchFamily="34" charset="0"/>
              <a:buChar char="•"/>
            </a:pPr>
            <a:endParaRPr lang="en-US" dirty="0">
              <a:solidFill>
                <a:schemeClr val="tx1"/>
              </a:solidFill>
            </a:endParaRPr>
          </a:p>
          <a:p>
            <a:pPr marL="285750" lvl="0" indent="-285750">
              <a:buFont typeface="Arial" panose="020B0604020202020204" pitchFamily="34" charset="0"/>
              <a:buChar char="•"/>
            </a:pPr>
            <a:r>
              <a:rPr lang="en-US" dirty="0">
                <a:solidFill>
                  <a:schemeClr val="tx1"/>
                </a:solidFill>
              </a:rPr>
              <a:t>Combine </a:t>
            </a:r>
            <a:r>
              <a:rPr lang="en-US" dirty="0" smtClean="0">
                <a:solidFill>
                  <a:schemeClr val="tx1"/>
                </a:solidFill>
              </a:rPr>
              <a:t>Objectives</a:t>
            </a:r>
          </a:p>
          <a:p>
            <a:pPr marL="285750" lvl="0" indent="-285750">
              <a:buFont typeface="Arial" panose="020B0604020202020204" pitchFamily="34" charset="0"/>
              <a:buChar char="•"/>
            </a:pPr>
            <a:endParaRPr lang="en-US" dirty="0">
              <a:solidFill>
                <a:schemeClr val="tx1"/>
              </a:solidFill>
            </a:endParaRPr>
          </a:p>
          <a:p>
            <a:pPr marL="285750" lvl="0" indent="-285750">
              <a:buFont typeface="Arial" panose="020B0604020202020204" pitchFamily="34" charset="0"/>
              <a:buChar char="•"/>
            </a:pPr>
            <a:r>
              <a:rPr lang="en-US" dirty="0">
                <a:solidFill>
                  <a:schemeClr val="tx1"/>
                </a:solidFill>
              </a:rPr>
              <a:t>Communication in all </a:t>
            </a:r>
            <a:r>
              <a:rPr lang="en-US" dirty="0" smtClean="0">
                <a:solidFill>
                  <a:schemeClr val="tx1"/>
                </a:solidFill>
              </a:rPr>
              <a:t>activities, varied functions</a:t>
            </a:r>
          </a:p>
          <a:p>
            <a:pPr marL="285750" lvl="0" indent="-285750">
              <a:buFont typeface="Arial" panose="020B0604020202020204" pitchFamily="34" charset="0"/>
              <a:buChar char="•"/>
            </a:pPr>
            <a:endParaRPr lang="en-US" dirty="0">
              <a:solidFill>
                <a:schemeClr val="tx1"/>
              </a:solidFill>
            </a:endParaRPr>
          </a:p>
          <a:p>
            <a:pPr marL="285750" lvl="0" indent="-285750">
              <a:buFont typeface="Arial" panose="020B0604020202020204" pitchFamily="34" charset="0"/>
              <a:buChar char="•"/>
            </a:pPr>
            <a:r>
              <a:rPr lang="en-US" dirty="0">
                <a:solidFill>
                  <a:schemeClr val="tx1"/>
                </a:solidFill>
              </a:rPr>
              <a:t>Emphasis on NV </a:t>
            </a:r>
            <a:r>
              <a:rPr lang="en-US" dirty="0" smtClean="0">
                <a:solidFill>
                  <a:schemeClr val="tx1"/>
                </a:solidFill>
              </a:rPr>
              <a:t>communication</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One word up </a:t>
            </a:r>
            <a:r>
              <a:rPr lang="en-US" dirty="0" smtClean="0">
                <a:solidFill>
                  <a:schemeClr val="tx1"/>
                </a:solidFill>
              </a:rPr>
              <a:t>rule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endParaRPr lang="en-US" dirty="0">
              <a:solidFill>
                <a:schemeClr val="tx1"/>
              </a:solidFill>
            </a:endParaRPr>
          </a:p>
        </p:txBody>
      </p:sp>
      <p:sp>
        <p:nvSpPr>
          <p:cNvPr id="5" name="Rectangle 4"/>
          <p:cNvSpPr/>
          <p:nvPr/>
        </p:nvSpPr>
        <p:spPr>
          <a:xfrm>
            <a:off x="4470400" y="1828800"/>
            <a:ext cx="3454400" cy="4800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buFont typeface="Arial" pitchFamily="34" charset="0"/>
              <a:buChar char="•"/>
            </a:pPr>
            <a:endParaRPr lang="en-US" altLang="en-US" dirty="0" smtClean="0">
              <a:solidFill>
                <a:schemeClr val="tx1"/>
              </a:solidFill>
            </a:endParaRPr>
          </a:p>
          <a:p>
            <a:pPr fontAlgn="base">
              <a:spcBef>
                <a:spcPct val="0"/>
              </a:spcBef>
              <a:spcAft>
                <a:spcPct val="0"/>
              </a:spcAft>
              <a:buFont typeface="Arial" pitchFamily="34" charset="0"/>
              <a:buChar char="•"/>
            </a:pPr>
            <a:r>
              <a:rPr lang="en-US" altLang="en-US" dirty="0" smtClean="0">
                <a:solidFill>
                  <a:schemeClr val="tx1"/>
                </a:solidFill>
              </a:rPr>
              <a:t>Follow </a:t>
            </a:r>
            <a:r>
              <a:rPr lang="en-US" altLang="en-US" dirty="0">
                <a:solidFill>
                  <a:schemeClr val="tx1"/>
                </a:solidFill>
              </a:rPr>
              <a:t>child</a:t>
            </a:r>
            <a:r>
              <a:rPr lang="ja-JP" altLang="en-US" dirty="0">
                <a:solidFill>
                  <a:schemeClr val="tx1"/>
                </a:solidFill>
              </a:rPr>
              <a:t>’</a:t>
            </a:r>
            <a:r>
              <a:rPr lang="en-US" altLang="ja-JP" dirty="0">
                <a:solidFill>
                  <a:schemeClr val="tx1"/>
                </a:solidFill>
              </a:rPr>
              <a:t>s lead</a:t>
            </a:r>
          </a:p>
          <a:p>
            <a:pPr fontAlgn="base">
              <a:spcBef>
                <a:spcPct val="0"/>
              </a:spcBef>
              <a:spcAft>
                <a:spcPct val="0"/>
              </a:spcAft>
            </a:pPr>
            <a:endParaRPr lang="en-US" altLang="en-US" dirty="0">
              <a:solidFill>
                <a:schemeClr val="tx1"/>
              </a:solidFill>
            </a:endParaRPr>
          </a:p>
          <a:p>
            <a:pPr fontAlgn="base">
              <a:spcBef>
                <a:spcPct val="0"/>
              </a:spcBef>
              <a:spcAft>
                <a:spcPct val="0"/>
              </a:spcAft>
              <a:buFont typeface="Arial" pitchFamily="34" charset="0"/>
              <a:buChar char="•"/>
            </a:pPr>
            <a:r>
              <a:rPr lang="en-US" altLang="en-US" dirty="0">
                <a:solidFill>
                  <a:schemeClr val="tx1"/>
                </a:solidFill>
              </a:rPr>
              <a:t>Give Choices</a:t>
            </a:r>
          </a:p>
          <a:p>
            <a:pPr fontAlgn="base">
              <a:spcBef>
                <a:spcPct val="0"/>
              </a:spcBef>
              <a:spcAft>
                <a:spcPct val="0"/>
              </a:spcAft>
              <a:buFont typeface="Arial" pitchFamily="34" charset="0"/>
              <a:buChar char="•"/>
            </a:pPr>
            <a:endParaRPr lang="en-US" altLang="en-US" dirty="0">
              <a:solidFill>
                <a:schemeClr val="tx1"/>
              </a:solidFill>
            </a:endParaRPr>
          </a:p>
          <a:p>
            <a:pPr fontAlgn="base">
              <a:spcBef>
                <a:spcPct val="0"/>
              </a:spcBef>
              <a:spcAft>
                <a:spcPct val="0"/>
              </a:spcAft>
              <a:buFont typeface="Arial" pitchFamily="34" charset="0"/>
              <a:buChar char="•"/>
            </a:pPr>
            <a:r>
              <a:rPr lang="en-US" altLang="en-US" dirty="0">
                <a:solidFill>
                  <a:schemeClr val="tx1"/>
                </a:solidFill>
              </a:rPr>
              <a:t>Take turns</a:t>
            </a:r>
          </a:p>
          <a:p>
            <a:pPr fontAlgn="base">
              <a:spcBef>
                <a:spcPct val="0"/>
              </a:spcBef>
              <a:spcAft>
                <a:spcPct val="0"/>
              </a:spcAft>
            </a:pPr>
            <a:endParaRPr lang="en-US" altLang="en-US" dirty="0">
              <a:solidFill>
                <a:schemeClr val="tx1"/>
              </a:solidFill>
            </a:endParaRPr>
          </a:p>
          <a:p>
            <a:pPr fontAlgn="base">
              <a:spcBef>
                <a:spcPct val="0"/>
              </a:spcBef>
              <a:spcAft>
                <a:spcPct val="0"/>
              </a:spcAft>
              <a:buFont typeface="Arial" pitchFamily="34" charset="0"/>
              <a:buChar char="•"/>
            </a:pPr>
            <a:r>
              <a:rPr lang="en-US" altLang="en-US" dirty="0">
                <a:solidFill>
                  <a:schemeClr val="tx1"/>
                </a:solidFill>
              </a:rPr>
              <a:t>Maintenance interspersed with acquisition</a:t>
            </a:r>
          </a:p>
          <a:p>
            <a:pPr fontAlgn="base">
              <a:spcBef>
                <a:spcPct val="0"/>
              </a:spcBef>
              <a:spcAft>
                <a:spcPct val="0"/>
              </a:spcAft>
            </a:pPr>
            <a:endParaRPr lang="en-US" altLang="en-US" dirty="0">
              <a:solidFill>
                <a:schemeClr val="tx1"/>
              </a:solidFill>
            </a:endParaRPr>
          </a:p>
          <a:p>
            <a:pPr fontAlgn="base">
              <a:spcBef>
                <a:spcPct val="0"/>
              </a:spcBef>
              <a:spcAft>
                <a:spcPct val="0"/>
              </a:spcAft>
              <a:buFont typeface="Arial" pitchFamily="34" charset="0"/>
              <a:buChar char="•"/>
            </a:pPr>
            <a:r>
              <a:rPr lang="en-US" altLang="en-US" dirty="0">
                <a:solidFill>
                  <a:schemeClr val="tx1"/>
                </a:solidFill>
              </a:rPr>
              <a:t>Reinforces child attempts</a:t>
            </a:r>
          </a:p>
          <a:p>
            <a:pPr fontAlgn="base">
              <a:spcBef>
                <a:spcPct val="0"/>
              </a:spcBef>
              <a:spcAft>
                <a:spcPct val="0"/>
              </a:spcAft>
            </a:pPr>
            <a:endParaRPr lang="en-US" altLang="en-US" dirty="0">
              <a:solidFill>
                <a:schemeClr val="tx1"/>
              </a:solidFill>
            </a:endParaRPr>
          </a:p>
          <a:p>
            <a:pPr fontAlgn="base">
              <a:spcBef>
                <a:spcPct val="0"/>
              </a:spcBef>
              <a:spcAft>
                <a:spcPct val="0"/>
              </a:spcAft>
              <a:buFont typeface="Arial" pitchFamily="34" charset="0"/>
              <a:buChar char="•"/>
            </a:pPr>
            <a:r>
              <a:rPr lang="en-US" altLang="en-US" dirty="0">
                <a:solidFill>
                  <a:schemeClr val="tx1"/>
                </a:solidFill>
              </a:rPr>
              <a:t>Direct response-R+ </a:t>
            </a:r>
            <a:r>
              <a:rPr lang="en-US" altLang="en-US" dirty="0" smtClean="0">
                <a:solidFill>
                  <a:schemeClr val="tx1"/>
                </a:solidFill>
              </a:rPr>
              <a:t>relationship</a:t>
            </a:r>
          </a:p>
          <a:p>
            <a:pPr fontAlgn="base">
              <a:spcBef>
                <a:spcPct val="0"/>
              </a:spcBef>
              <a:spcAft>
                <a:spcPct val="0"/>
              </a:spcAft>
              <a:buFont typeface="Arial" pitchFamily="34" charset="0"/>
              <a:buChar char="•"/>
            </a:pPr>
            <a:endParaRPr lang="en-US" altLang="en-US" dirty="0">
              <a:solidFill>
                <a:schemeClr val="tx1"/>
              </a:solidFill>
            </a:endParaRPr>
          </a:p>
          <a:p>
            <a:pPr algn="ctr"/>
            <a:endParaRPr lang="en-US" dirty="0"/>
          </a:p>
        </p:txBody>
      </p:sp>
      <p:sp>
        <p:nvSpPr>
          <p:cNvPr id="6" name="Rectangle 5"/>
          <p:cNvSpPr/>
          <p:nvPr/>
        </p:nvSpPr>
        <p:spPr>
          <a:xfrm>
            <a:off x="8229600" y="1828800"/>
            <a:ext cx="3454400" cy="48006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buFont typeface="Arial" pitchFamily="34" charset="0"/>
              <a:buChar char="•"/>
            </a:pPr>
            <a:r>
              <a:rPr lang="en-US" altLang="en-US" dirty="0">
                <a:solidFill>
                  <a:schemeClr val="tx1"/>
                </a:solidFill>
              </a:rPr>
              <a:t>Attention</a:t>
            </a:r>
          </a:p>
          <a:p>
            <a:pPr fontAlgn="base">
              <a:spcBef>
                <a:spcPct val="0"/>
              </a:spcBef>
              <a:spcAft>
                <a:spcPct val="0"/>
              </a:spcAft>
              <a:buFont typeface="Arial" pitchFamily="34" charset="0"/>
              <a:buChar char="•"/>
            </a:pPr>
            <a:endParaRPr lang="en-US" altLang="en-US" dirty="0">
              <a:solidFill>
                <a:schemeClr val="tx1"/>
              </a:solidFill>
            </a:endParaRPr>
          </a:p>
          <a:p>
            <a:pPr fontAlgn="base">
              <a:spcBef>
                <a:spcPct val="0"/>
              </a:spcBef>
              <a:spcAft>
                <a:spcPct val="0"/>
              </a:spcAft>
              <a:buFont typeface="Arial" pitchFamily="34" charset="0"/>
              <a:buChar char="•"/>
            </a:pPr>
            <a:r>
              <a:rPr lang="en-US" altLang="en-US" dirty="0">
                <a:solidFill>
                  <a:schemeClr val="tx1"/>
                </a:solidFill>
              </a:rPr>
              <a:t>ABC Format</a:t>
            </a:r>
          </a:p>
          <a:p>
            <a:pPr fontAlgn="base">
              <a:spcBef>
                <a:spcPct val="0"/>
              </a:spcBef>
              <a:spcAft>
                <a:spcPct val="0"/>
              </a:spcAft>
              <a:buFont typeface="Arial" pitchFamily="34" charset="0"/>
              <a:buChar char="•"/>
            </a:pPr>
            <a:endParaRPr lang="en-US" altLang="en-US" dirty="0">
              <a:solidFill>
                <a:schemeClr val="tx1"/>
              </a:solidFill>
            </a:endParaRPr>
          </a:p>
          <a:p>
            <a:pPr fontAlgn="base">
              <a:spcBef>
                <a:spcPct val="0"/>
              </a:spcBef>
              <a:spcAft>
                <a:spcPct val="0"/>
              </a:spcAft>
              <a:buFont typeface="Arial" pitchFamily="34" charset="0"/>
              <a:buChar char="•"/>
            </a:pPr>
            <a:r>
              <a:rPr lang="en-US" altLang="en-US" dirty="0">
                <a:solidFill>
                  <a:schemeClr val="tx1"/>
                </a:solidFill>
              </a:rPr>
              <a:t>Efficacious application of behavioral teaching techniques</a:t>
            </a:r>
          </a:p>
          <a:p>
            <a:pPr fontAlgn="base">
              <a:spcBef>
                <a:spcPct val="0"/>
              </a:spcBef>
              <a:spcAft>
                <a:spcPct val="0"/>
              </a:spcAft>
              <a:buFont typeface="Arial" pitchFamily="34" charset="0"/>
              <a:buChar char="•"/>
            </a:pPr>
            <a:endParaRPr lang="en-US" altLang="en-US" dirty="0">
              <a:solidFill>
                <a:schemeClr val="tx1"/>
              </a:solidFill>
            </a:endParaRPr>
          </a:p>
          <a:p>
            <a:pPr fontAlgn="base">
              <a:spcBef>
                <a:spcPct val="0"/>
              </a:spcBef>
              <a:spcAft>
                <a:spcPct val="0"/>
              </a:spcAft>
              <a:buFont typeface="Arial" pitchFamily="34" charset="0"/>
              <a:buChar char="•"/>
            </a:pPr>
            <a:r>
              <a:rPr lang="en-US" altLang="en-US" dirty="0">
                <a:solidFill>
                  <a:schemeClr val="tx1"/>
                </a:solidFill>
              </a:rPr>
              <a:t>Number of repetitions</a:t>
            </a:r>
          </a:p>
          <a:p>
            <a:pPr fontAlgn="base">
              <a:spcBef>
                <a:spcPct val="0"/>
              </a:spcBef>
              <a:spcAft>
                <a:spcPct val="0"/>
              </a:spcAft>
              <a:buFont typeface="Arial" pitchFamily="34" charset="0"/>
              <a:buChar char="•"/>
            </a:pPr>
            <a:endParaRPr lang="en-US" altLang="en-US" dirty="0">
              <a:solidFill>
                <a:schemeClr val="tx1"/>
              </a:solidFill>
            </a:endParaRPr>
          </a:p>
          <a:p>
            <a:pPr fontAlgn="base">
              <a:spcBef>
                <a:spcPct val="0"/>
              </a:spcBef>
              <a:spcAft>
                <a:spcPct val="0"/>
              </a:spcAft>
              <a:buFont typeface="Arial" pitchFamily="34" charset="0"/>
              <a:buChar char="•"/>
            </a:pPr>
            <a:r>
              <a:rPr lang="en-US" altLang="en-US" dirty="0">
                <a:solidFill>
                  <a:schemeClr val="tx1"/>
                </a:solidFill>
              </a:rPr>
              <a:t>Management of unwanted </a:t>
            </a:r>
            <a:r>
              <a:rPr lang="en-US" altLang="en-US" dirty="0" smtClean="0">
                <a:solidFill>
                  <a:schemeClr val="tx1"/>
                </a:solidFill>
              </a:rPr>
              <a:t>behavior</a:t>
            </a:r>
          </a:p>
          <a:p>
            <a:pPr fontAlgn="base">
              <a:spcBef>
                <a:spcPct val="0"/>
              </a:spcBef>
              <a:spcAft>
                <a:spcPct val="0"/>
              </a:spcAft>
              <a:buFont typeface="Arial" pitchFamily="34" charset="0"/>
              <a:buChar char="•"/>
            </a:pPr>
            <a:endParaRPr lang="en-US" altLang="en-US" dirty="0">
              <a:solidFill>
                <a:schemeClr val="tx1"/>
              </a:solidFill>
            </a:endParaRPr>
          </a:p>
          <a:p>
            <a:pPr fontAlgn="base">
              <a:spcBef>
                <a:spcPct val="0"/>
              </a:spcBef>
              <a:spcAft>
                <a:spcPct val="0"/>
              </a:spcAft>
              <a:buFont typeface="Arial" pitchFamily="34" charset="0"/>
              <a:buChar char="•"/>
            </a:pPr>
            <a:endParaRPr lang="en-US" altLang="en-US" dirty="0" smtClean="0">
              <a:solidFill>
                <a:schemeClr val="tx1"/>
              </a:solidFill>
            </a:endParaRPr>
          </a:p>
          <a:p>
            <a:pPr fontAlgn="base">
              <a:spcBef>
                <a:spcPct val="0"/>
              </a:spcBef>
              <a:spcAft>
                <a:spcPct val="0"/>
              </a:spcAft>
              <a:buFont typeface="Arial" pitchFamily="34" charset="0"/>
              <a:buChar char="•"/>
            </a:pPr>
            <a:endParaRPr lang="en-US" altLang="en-US" dirty="0" smtClean="0">
              <a:solidFill>
                <a:schemeClr val="tx1"/>
              </a:solidFill>
            </a:endParaRPr>
          </a:p>
          <a:p>
            <a:pPr fontAlgn="base">
              <a:spcBef>
                <a:spcPct val="0"/>
              </a:spcBef>
              <a:spcAft>
                <a:spcPct val="0"/>
              </a:spcAft>
              <a:buFont typeface="Arial" pitchFamily="34" charset="0"/>
              <a:buChar char="•"/>
            </a:pPr>
            <a:endParaRPr lang="en-US" altLang="en-US" dirty="0">
              <a:solidFill>
                <a:schemeClr val="tx1"/>
              </a:solidFill>
            </a:endParaRPr>
          </a:p>
        </p:txBody>
      </p:sp>
      <p:sp>
        <p:nvSpPr>
          <p:cNvPr id="7" name="Rectangle 6"/>
          <p:cNvSpPr/>
          <p:nvPr/>
        </p:nvSpPr>
        <p:spPr>
          <a:xfrm>
            <a:off x="1422400" y="457200"/>
            <a:ext cx="9550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TEACHING PRINCIPLES OF </a:t>
            </a:r>
            <a:r>
              <a:rPr lang="en-US" sz="3200" dirty="0" smtClean="0">
                <a:solidFill>
                  <a:schemeClr val="tx1"/>
                </a:solidFill>
              </a:rPr>
              <a:t>ESDM</a:t>
            </a:r>
          </a:p>
          <a:p>
            <a:endParaRPr lang="en-US" dirty="0">
              <a:solidFill>
                <a:schemeClr val="tx1"/>
              </a:solidFill>
            </a:endParaRPr>
          </a:p>
        </p:txBody>
      </p:sp>
      <p:sp>
        <p:nvSpPr>
          <p:cNvPr id="8" name="TextBox 7"/>
          <p:cNvSpPr txBox="1"/>
          <p:nvPr/>
        </p:nvSpPr>
        <p:spPr>
          <a:xfrm>
            <a:off x="914400" y="1295400"/>
            <a:ext cx="10464800" cy="369332"/>
          </a:xfrm>
          <a:prstGeom prst="rect">
            <a:avLst/>
          </a:prstGeom>
          <a:noFill/>
        </p:spPr>
        <p:txBody>
          <a:bodyPr wrap="square" rtlCol="0">
            <a:spAutoFit/>
          </a:bodyPr>
          <a:lstStyle/>
          <a:p>
            <a:r>
              <a:rPr lang="en-US" dirty="0" smtClean="0"/>
              <a:t>DENVER MODEL                      PIVOTAL RESPONSE TX                            ABA </a:t>
            </a:r>
            <a:endParaRPr lang="en-US" dirty="0"/>
          </a:p>
        </p:txBody>
      </p:sp>
    </p:spTree>
    <p:extLst>
      <p:ext uri="{BB962C8B-B14F-4D97-AF65-F5344CB8AC3E}">
        <p14:creationId xmlns:p14="http://schemas.microsoft.com/office/powerpoint/2010/main" val="2376536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xfrm>
            <a:off x="333375" y="178595"/>
            <a:ext cx="11525251" cy="991963"/>
          </a:xfrm>
          <a:prstGeom prst="rect">
            <a:avLst/>
          </a:prstGeom>
        </p:spPr>
        <p:txBody>
          <a:bodyPr>
            <a:normAutofit/>
          </a:bodyPr>
          <a:lstStyle/>
          <a:p>
            <a:r>
              <a:rPr sz="5400" b="1" dirty="0"/>
              <a:t>Who </a:t>
            </a:r>
            <a:r>
              <a:rPr lang="en-US" sz="5400" b="1" dirty="0" smtClean="0"/>
              <a:t>P</a:t>
            </a:r>
            <a:r>
              <a:rPr sz="5400" b="1" dirty="0" smtClean="0"/>
              <a:t>articipates </a:t>
            </a:r>
            <a:r>
              <a:rPr sz="5400" b="1" dirty="0"/>
              <a:t>in ESDM?</a:t>
            </a:r>
          </a:p>
        </p:txBody>
      </p:sp>
      <p:sp>
        <p:nvSpPr>
          <p:cNvPr id="148" name="Shape 148"/>
          <p:cNvSpPr>
            <a:spLocks noGrp="1"/>
          </p:cNvSpPr>
          <p:nvPr>
            <p:ph type="body" idx="1"/>
          </p:nvPr>
        </p:nvSpPr>
        <p:spPr>
          <a:xfrm>
            <a:off x="333375" y="1124966"/>
            <a:ext cx="11525251" cy="5536581"/>
          </a:xfrm>
          <a:prstGeom prst="rect">
            <a:avLst/>
          </a:prstGeom>
        </p:spPr>
        <p:txBody>
          <a:bodyPr>
            <a:normAutofit fontScale="77500" lnSpcReduction="20000"/>
          </a:bodyPr>
          <a:lstStyle/>
          <a:p>
            <a:pPr marL="205018" indent="-205018" defTabSz="230021">
              <a:spcBef>
                <a:spcPts val="1758"/>
              </a:spcBef>
              <a:defRPr sz="2576">
                <a:latin typeface="Gill Sans SemiBold"/>
                <a:ea typeface="Gill Sans SemiBold"/>
                <a:cs typeface="Gill Sans SemiBold"/>
                <a:sym typeface="Gill Sans SemiBold"/>
              </a:defRPr>
            </a:pPr>
            <a:r>
              <a:t>Children</a:t>
            </a:r>
            <a:endParaRPr>
              <a:latin typeface="+mn-lt"/>
              <a:ea typeface="+mn-ea"/>
              <a:cs typeface="+mn-cs"/>
              <a:sym typeface="Gill Sans Light"/>
            </a:endParaRPr>
          </a:p>
          <a:p>
            <a:pPr marL="410037" lvl="1" indent="-205018" defTabSz="230021">
              <a:spcBef>
                <a:spcPts val="1758"/>
              </a:spcBef>
              <a:defRPr sz="2576"/>
            </a:pPr>
            <a:r>
              <a:t>Children with ASD begin the intervention between the ages of 1-3, and continue treatment until they are 4-5</a:t>
            </a:r>
          </a:p>
          <a:p>
            <a:pPr marL="410037" lvl="1" indent="-205018" defTabSz="230021">
              <a:spcBef>
                <a:spcPts val="1758"/>
              </a:spcBef>
              <a:defRPr sz="2576"/>
            </a:pPr>
            <a:r>
              <a:t>Curriculum addresses developmental skills that naturally occur between 7-48 months of age </a:t>
            </a:r>
          </a:p>
          <a:p>
            <a:pPr marL="205018" indent="-205018" defTabSz="230021">
              <a:spcBef>
                <a:spcPts val="1758"/>
              </a:spcBef>
              <a:defRPr sz="2576">
                <a:latin typeface="Gill Sans SemiBold"/>
                <a:ea typeface="Gill Sans SemiBold"/>
                <a:cs typeface="Gill Sans SemiBold"/>
                <a:sym typeface="Gill Sans SemiBold"/>
              </a:defRPr>
            </a:pPr>
            <a:r>
              <a:t>Treatment Team</a:t>
            </a:r>
          </a:p>
          <a:p>
            <a:pPr marL="410037" lvl="1" indent="-205018" defTabSz="230021">
              <a:spcBef>
                <a:spcPts val="1758"/>
              </a:spcBef>
              <a:defRPr sz="2576"/>
            </a:pPr>
            <a:r>
              <a:t>Multidisciplinary team that establishes learning objectives and oversees child progress</a:t>
            </a:r>
          </a:p>
          <a:p>
            <a:pPr marL="410037" lvl="1" indent="-205018" defTabSz="230021">
              <a:spcBef>
                <a:spcPts val="1758"/>
              </a:spcBef>
              <a:defRPr sz="2576"/>
            </a:pPr>
            <a:r>
              <a:t>Team members may include clinical/developmental/educational psychologists, professionals in special education, speech-language pathologists, occupational therapists, ABA specialists, and family members who receive training and direct supervision by these professionals</a:t>
            </a:r>
          </a:p>
          <a:p>
            <a:pPr marL="410037" lvl="1" indent="-205018" defTabSz="230021">
              <a:spcBef>
                <a:spcPts val="1758"/>
              </a:spcBef>
              <a:defRPr sz="2576"/>
            </a:pPr>
            <a:r>
              <a:t>One lead therapist that works 1:1 with the child, other team members are available for consultation as needed</a:t>
            </a:r>
          </a:p>
        </p:txBody>
      </p:sp>
      <p:sp>
        <p:nvSpPr>
          <p:cNvPr id="149" name="Shape 149"/>
          <p:cNvSpPr/>
          <p:nvPr/>
        </p:nvSpPr>
        <p:spPr>
          <a:xfrm>
            <a:off x="4368801" y="6308428"/>
            <a:ext cx="291829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(Rogers &amp; Dawson, 2010)</a:t>
            </a:r>
          </a:p>
        </p:txBody>
      </p:sp>
    </p:spTree>
    <p:extLst>
      <p:ext uri="{BB962C8B-B14F-4D97-AF65-F5344CB8AC3E}">
        <p14:creationId xmlns:p14="http://schemas.microsoft.com/office/powerpoint/2010/main" val="705893892"/>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4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48">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48">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48">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48">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48">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333375" y="178594"/>
            <a:ext cx="11525251" cy="1017148"/>
          </a:xfrm>
          <a:prstGeom prst="rect">
            <a:avLst/>
          </a:prstGeom>
        </p:spPr>
        <p:txBody>
          <a:bodyPr>
            <a:normAutofit/>
          </a:bodyPr>
          <a:lstStyle/>
          <a:p>
            <a:r>
              <a:rPr lang="en-US" sz="5400" b="1" dirty="0" smtClean="0"/>
              <a:t>ESDM IS A FAMILY AFFAIR</a:t>
            </a:r>
            <a:endParaRPr sz="5400" b="1" dirty="0"/>
          </a:p>
        </p:txBody>
      </p:sp>
      <p:sp>
        <p:nvSpPr>
          <p:cNvPr id="156" name="Shape 156"/>
          <p:cNvSpPr>
            <a:spLocks noGrp="1"/>
          </p:cNvSpPr>
          <p:nvPr>
            <p:ph type="body" idx="1"/>
          </p:nvPr>
        </p:nvSpPr>
        <p:spPr>
          <a:xfrm>
            <a:off x="333375" y="1364812"/>
            <a:ext cx="11525251" cy="4883588"/>
          </a:xfrm>
          <a:prstGeom prst="rect">
            <a:avLst/>
          </a:prstGeom>
        </p:spPr>
        <p:txBody>
          <a:bodyPr>
            <a:normAutofit/>
          </a:bodyPr>
          <a:lstStyle/>
          <a:p>
            <a:pPr marL="270917" indent="-270917" defTabSz="303956">
              <a:spcBef>
                <a:spcPts val="2391"/>
              </a:spcBef>
              <a:defRPr sz="3404"/>
            </a:pPr>
            <a:r>
              <a:rPr sz="2000" dirty="0"/>
              <a:t>Parental goals are </a:t>
            </a:r>
            <a:r>
              <a:rPr sz="2000" dirty="0" smtClean="0"/>
              <a:t>a</a:t>
            </a:r>
            <a:r>
              <a:rPr lang="en-US" sz="2000" dirty="0" smtClean="0"/>
              <a:t> most </a:t>
            </a:r>
            <a:r>
              <a:rPr sz="2000" dirty="0" smtClean="0"/>
              <a:t> </a:t>
            </a:r>
            <a:r>
              <a:rPr sz="2000" dirty="0"/>
              <a:t>important consideration in developing learning objectives</a:t>
            </a:r>
          </a:p>
          <a:p>
            <a:pPr marL="270917" indent="-270917" defTabSz="303956">
              <a:spcBef>
                <a:spcPts val="2391"/>
              </a:spcBef>
              <a:defRPr sz="3404"/>
            </a:pPr>
            <a:r>
              <a:rPr sz="2000" dirty="0"/>
              <a:t>Parents involved in intervention process have reported greater feelings of self-efficacy and children maintain gains for a longer period</a:t>
            </a:r>
          </a:p>
          <a:p>
            <a:pPr marL="270917" indent="-270917" defTabSz="303956">
              <a:spcBef>
                <a:spcPts val="2391"/>
              </a:spcBef>
              <a:defRPr sz="3404"/>
            </a:pPr>
            <a:r>
              <a:rPr sz="2000" dirty="0"/>
              <a:t>Parental training in ESDM delivery allows for continued practice of objectives in natural environments, maximizing intervention delivery</a:t>
            </a:r>
          </a:p>
          <a:p>
            <a:pPr marL="270917" indent="-270917" defTabSz="303956">
              <a:spcBef>
                <a:spcPts val="2391"/>
              </a:spcBef>
              <a:defRPr sz="3404"/>
            </a:pPr>
            <a:r>
              <a:rPr sz="2000" dirty="0"/>
              <a:t>Involvement helps parents become better advocates for their children</a:t>
            </a:r>
          </a:p>
        </p:txBody>
      </p:sp>
      <p:sp>
        <p:nvSpPr>
          <p:cNvPr id="157" name="Shape 157"/>
          <p:cNvSpPr/>
          <p:nvPr/>
        </p:nvSpPr>
        <p:spPr>
          <a:xfrm>
            <a:off x="2844800" y="5715000"/>
            <a:ext cx="5285931"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t>(Rogers &amp; Dawson, 2010; Marcus et. al, 2005)</a:t>
            </a:r>
          </a:p>
        </p:txBody>
      </p:sp>
    </p:spTree>
    <p:extLst>
      <p:ext uri="{BB962C8B-B14F-4D97-AF65-F5344CB8AC3E}">
        <p14:creationId xmlns:p14="http://schemas.microsoft.com/office/powerpoint/2010/main" val="3798423429"/>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333375" y="178594"/>
            <a:ext cx="11525251" cy="850414"/>
          </a:xfrm>
          <a:prstGeom prst="rect">
            <a:avLst/>
          </a:prstGeom>
        </p:spPr>
        <p:txBody>
          <a:bodyPr>
            <a:noAutofit/>
          </a:bodyPr>
          <a:lstStyle/>
          <a:p>
            <a:r>
              <a:rPr sz="5400" b="1" dirty="0"/>
              <a:t>Using </a:t>
            </a:r>
            <a:r>
              <a:rPr lang="en-US" sz="5400" b="1" dirty="0" smtClean="0"/>
              <a:t>ESDM</a:t>
            </a:r>
            <a:endParaRPr sz="5400" b="1" dirty="0"/>
          </a:p>
        </p:txBody>
      </p:sp>
      <p:sp>
        <p:nvSpPr>
          <p:cNvPr id="160" name="Shape 160"/>
          <p:cNvSpPr>
            <a:spLocks noGrp="1"/>
          </p:cNvSpPr>
          <p:nvPr>
            <p:ph type="body" idx="1"/>
          </p:nvPr>
        </p:nvSpPr>
        <p:spPr>
          <a:xfrm>
            <a:off x="178594" y="1058396"/>
            <a:ext cx="11704543" cy="4870456"/>
          </a:xfrm>
          <a:prstGeom prst="rect">
            <a:avLst/>
          </a:prstGeom>
        </p:spPr>
        <p:txBody>
          <a:bodyPr>
            <a:normAutofit fontScale="77500" lnSpcReduction="20000"/>
          </a:bodyPr>
          <a:lstStyle/>
          <a:p>
            <a:pPr marL="318511" indent="-318511" defTabSz="357353">
              <a:lnSpc>
                <a:spcPct val="100000"/>
              </a:lnSpc>
              <a:spcBef>
                <a:spcPts val="2812"/>
              </a:spcBef>
              <a:defRPr sz="3132">
                <a:solidFill>
                  <a:srgbClr val="000000"/>
                </a:solidFill>
              </a:defRPr>
            </a:pPr>
            <a:endParaRPr lang="en-US" dirty="0" smtClean="0"/>
          </a:p>
          <a:p>
            <a:pPr marL="318511" indent="-318511" defTabSz="357353">
              <a:lnSpc>
                <a:spcPct val="100000"/>
              </a:lnSpc>
              <a:spcBef>
                <a:spcPts val="2812"/>
              </a:spcBef>
              <a:defRPr sz="3132">
                <a:solidFill>
                  <a:srgbClr val="000000"/>
                </a:solidFill>
              </a:defRPr>
            </a:pPr>
            <a:r>
              <a:rPr dirty="0" smtClean="0"/>
              <a:t>1:1 </a:t>
            </a:r>
            <a:r>
              <a:rPr dirty="0"/>
              <a:t>intensive therapy, generally 15-20 hours of therapist contact per week</a:t>
            </a:r>
          </a:p>
          <a:p>
            <a:pPr marL="318511" indent="-318511" defTabSz="357353">
              <a:lnSpc>
                <a:spcPct val="100000"/>
              </a:lnSpc>
              <a:spcBef>
                <a:spcPts val="2812"/>
              </a:spcBef>
              <a:defRPr sz="3132">
                <a:solidFill>
                  <a:srgbClr val="000000"/>
                </a:solidFill>
              </a:defRPr>
            </a:pPr>
            <a:r>
              <a:rPr dirty="0"/>
              <a:t>Generally occurs in-home (the child’s “natural environment”) but can occur in a clinical setting, and has been adapted for group delivery</a:t>
            </a:r>
          </a:p>
          <a:p>
            <a:pPr marL="318511" indent="-318511" defTabSz="357353">
              <a:lnSpc>
                <a:spcPct val="100000"/>
              </a:lnSpc>
              <a:spcBef>
                <a:spcPts val="2812"/>
              </a:spcBef>
              <a:defRPr sz="3132">
                <a:solidFill>
                  <a:srgbClr val="000000"/>
                </a:solidFill>
              </a:defRPr>
            </a:pPr>
            <a:r>
              <a:rPr dirty="0"/>
              <a:t>Components of the intervention:</a:t>
            </a:r>
          </a:p>
          <a:p>
            <a:pPr marL="637021" lvl="1" indent="-318511" defTabSz="357353">
              <a:lnSpc>
                <a:spcPct val="100000"/>
              </a:lnSpc>
              <a:spcBef>
                <a:spcPts val="2812"/>
              </a:spcBef>
              <a:defRPr sz="3132">
                <a:solidFill>
                  <a:srgbClr val="000000"/>
                </a:solidFill>
              </a:defRPr>
            </a:pPr>
            <a:r>
              <a:rPr dirty="0"/>
              <a:t>Assessments every 12 weeks to gauge developmental skill level in all domains</a:t>
            </a:r>
          </a:p>
          <a:p>
            <a:pPr marL="637021" lvl="1" indent="-318511" defTabSz="357353">
              <a:lnSpc>
                <a:spcPct val="100000"/>
              </a:lnSpc>
              <a:spcBef>
                <a:spcPts val="2812"/>
              </a:spcBef>
              <a:defRPr sz="3132">
                <a:solidFill>
                  <a:srgbClr val="000000"/>
                </a:solidFill>
              </a:defRPr>
            </a:pPr>
            <a:r>
              <a:rPr dirty="0"/>
              <a:t>Learning objectives and teaching steps targeted during play-based therapy sessions that typically last 1 hour</a:t>
            </a:r>
          </a:p>
        </p:txBody>
      </p:sp>
      <p:sp>
        <p:nvSpPr>
          <p:cNvPr id="162" name="Shape 162"/>
          <p:cNvSpPr/>
          <p:nvPr/>
        </p:nvSpPr>
        <p:spPr>
          <a:xfrm>
            <a:off x="4408614" y="6317358"/>
            <a:ext cx="291829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(Rogers &amp; Dawson, 2010)</a:t>
            </a:r>
          </a:p>
        </p:txBody>
      </p:sp>
    </p:spTree>
    <p:extLst>
      <p:ext uri="{BB962C8B-B14F-4D97-AF65-F5344CB8AC3E}">
        <p14:creationId xmlns:p14="http://schemas.microsoft.com/office/powerpoint/2010/main" val="844650521"/>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6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6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60">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160">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1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BRINGING ESDM TO WEST VIRGINIA BIRTH TO THREE</a:t>
            </a:r>
            <a:br>
              <a:rPr lang="en-US" b="1" dirty="0" smtClean="0"/>
            </a:br>
            <a:endParaRPr lang="en-US" b="1" dirty="0"/>
          </a:p>
        </p:txBody>
      </p:sp>
      <p:sp>
        <p:nvSpPr>
          <p:cNvPr id="3" name="Content Placeholder 2"/>
          <p:cNvSpPr>
            <a:spLocks noGrp="1"/>
          </p:cNvSpPr>
          <p:nvPr>
            <p:ph idx="1"/>
          </p:nvPr>
        </p:nvSpPr>
        <p:spPr/>
        <p:txBody>
          <a:bodyPr>
            <a:normAutofit fontScale="92500" lnSpcReduction="20000"/>
          </a:bodyPr>
          <a:lstStyle/>
          <a:p>
            <a:pPr marL="914400" lvl="2" indent="0">
              <a:buNone/>
            </a:pPr>
            <a:r>
              <a:rPr lang="en-US" dirty="0"/>
              <a:t> </a:t>
            </a:r>
          </a:p>
          <a:p>
            <a:pPr lvl="2"/>
            <a:r>
              <a:rPr lang="en-US" sz="2000" dirty="0" smtClean="0"/>
              <a:t>Early Start Denver Model Introductory Workshop</a:t>
            </a:r>
          </a:p>
          <a:p>
            <a:pPr marL="914400" lvl="2" indent="0">
              <a:buNone/>
            </a:pPr>
            <a:r>
              <a:rPr lang="en-US" sz="2000" dirty="0"/>
              <a:t> </a:t>
            </a:r>
            <a:r>
              <a:rPr lang="en-US" sz="2000" dirty="0" smtClean="0"/>
              <a:t>     Fall 2016 (Karen and Cindy)      </a:t>
            </a:r>
          </a:p>
          <a:p>
            <a:pPr lvl="2"/>
            <a:r>
              <a:rPr lang="en-US" sz="2000" dirty="0" smtClean="0"/>
              <a:t>Applications for WVBTT providers interested in participating in ESDM training  Summer 2017</a:t>
            </a:r>
          </a:p>
          <a:p>
            <a:pPr lvl="2"/>
            <a:r>
              <a:rPr lang="en-US" sz="2000" dirty="0" smtClean="0"/>
              <a:t>ESDM Cohort established  Fall 2017</a:t>
            </a:r>
          </a:p>
          <a:p>
            <a:pPr lvl="2"/>
            <a:r>
              <a:rPr lang="en-US" sz="2000" dirty="0" smtClean="0"/>
              <a:t>Intro class taken by 8 additional providers Winter 2017</a:t>
            </a:r>
          </a:p>
          <a:p>
            <a:pPr lvl="2"/>
            <a:r>
              <a:rPr lang="en-US" sz="2000" dirty="0" smtClean="0"/>
              <a:t>Community of Practice established  2017</a:t>
            </a:r>
          </a:p>
          <a:p>
            <a:pPr lvl="2"/>
            <a:r>
              <a:rPr lang="en-US" sz="2000" dirty="0" smtClean="0"/>
              <a:t>Advanced Training and continued Community of Practice  August 2018</a:t>
            </a:r>
          </a:p>
          <a:p>
            <a:pPr lvl="2"/>
            <a:r>
              <a:rPr lang="en-US" sz="2000" dirty="0" smtClean="0"/>
              <a:t>Future Plans</a:t>
            </a:r>
            <a:endParaRPr lang="en-US" sz="2000" dirty="0"/>
          </a:p>
        </p:txBody>
      </p:sp>
    </p:spTree>
    <p:extLst>
      <p:ext uri="{BB962C8B-B14F-4D97-AF65-F5344CB8AC3E}">
        <p14:creationId xmlns:p14="http://schemas.microsoft.com/office/powerpoint/2010/main" val="3767562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333375" y="178596"/>
            <a:ext cx="11525251" cy="927534"/>
          </a:xfrm>
          <a:prstGeom prst="rect">
            <a:avLst/>
          </a:prstGeom>
        </p:spPr>
        <p:txBody>
          <a:bodyPr>
            <a:normAutofit/>
          </a:bodyPr>
          <a:lstStyle/>
          <a:p>
            <a:pPr defTabSz="299848">
              <a:defRPr sz="5256"/>
            </a:pPr>
            <a:r>
              <a:rPr sz="3200" b="1" dirty="0"/>
              <a:t>Getting </a:t>
            </a:r>
            <a:r>
              <a:rPr lang="en-US" sz="3200" b="1" dirty="0" smtClean="0"/>
              <a:t>S</a:t>
            </a:r>
            <a:r>
              <a:rPr sz="3200" b="1" dirty="0" smtClean="0"/>
              <a:t>tarted</a:t>
            </a:r>
            <a:r>
              <a:rPr sz="3200" b="1" dirty="0"/>
              <a:t>: </a:t>
            </a:r>
            <a:r>
              <a:rPr sz="3200" b="1" dirty="0" smtClean="0"/>
              <a:t>the </a:t>
            </a:r>
            <a:r>
              <a:rPr lang="en-US" sz="3200" b="1" dirty="0" smtClean="0"/>
              <a:t>C</a:t>
            </a:r>
            <a:r>
              <a:rPr sz="3200" b="1" dirty="0" smtClean="0"/>
              <a:t>urriculum </a:t>
            </a:r>
            <a:r>
              <a:rPr lang="en-US" sz="3200" b="1" dirty="0" smtClean="0"/>
              <a:t>C</a:t>
            </a:r>
            <a:r>
              <a:rPr sz="3200" b="1" dirty="0" smtClean="0"/>
              <a:t>hecklist</a:t>
            </a:r>
            <a:endParaRPr sz="3200" b="1" dirty="0"/>
          </a:p>
        </p:txBody>
      </p:sp>
      <p:sp>
        <p:nvSpPr>
          <p:cNvPr id="165" name="Shape 165"/>
          <p:cNvSpPr>
            <a:spLocks noGrp="1"/>
          </p:cNvSpPr>
          <p:nvPr>
            <p:ph type="body" sz="half" idx="1"/>
          </p:nvPr>
        </p:nvSpPr>
        <p:spPr>
          <a:xfrm>
            <a:off x="333375" y="1491955"/>
            <a:ext cx="6374681" cy="4491494"/>
          </a:xfrm>
          <a:prstGeom prst="rect">
            <a:avLst/>
          </a:prstGeom>
        </p:spPr>
        <p:txBody>
          <a:bodyPr>
            <a:normAutofit fontScale="85000" lnSpcReduction="20000"/>
          </a:bodyPr>
          <a:lstStyle/>
          <a:p>
            <a:pPr marL="208679" indent="-208679" defTabSz="234127">
              <a:lnSpc>
                <a:spcPct val="100000"/>
              </a:lnSpc>
              <a:spcBef>
                <a:spcPts val="1828"/>
              </a:spcBef>
              <a:defRPr sz="2622"/>
            </a:pPr>
            <a:r>
              <a:rPr dirty="0"/>
              <a:t>A tool to assess developmental level and skills in a variety of domains:</a:t>
            </a:r>
          </a:p>
          <a:p>
            <a:pPr marL="417358" lvl="1" indent="-208679" defTabSz="234127">
              <a:lnSpc>
                <a:spcPct val="100000"/>
              </a:lnSpc>
              <a:spcBef>
                <a:spcPts val="1828"/>
              </a:spcBef>
              <a:defRPr sz="2280">
                <a:latin typeface="Gill Sans SemiBold"/>
                <a:ea typeface="Gill Sans SemiBold"/>
                <a:cs typeface="Gill Sans SemiBold"/>
                <a:sym typeface="Gill Sans SemiBold"/>
              </a:defRPr>
            </a:pPr>
            <a:r>
              <a:rPr dirty="0"/>
              <a:t>Receptive communication</a:t>
            </a:r>
          </a:p>
          <a:p>
            <a:pPr marL="417358" lvl="1" indent="-208679" defTabSz="234127">
              <a:lnSpc>
                <a:spcPct val="100000"/>
              </a:lnSpc>
              <a:spcBef>
                <a:spcPts val="1828"/>
              </a:spcBef>
              <a:defRPr sz="2280">
                <a:latin typeface="Gill Sans SemiBold"/>
                <a:ea typeface="Gill Sans SemiBold"/>
                <a:cs typeface="Gill Sans SemiBold"/>
                <a:sym typeface="Gill Sans SemiBold"/>
              </a:defRPr>
            </a:pPr>
            <a:r>
              <a:rPr dirty="0"/>
              <a:t>Expressive communication</a:t>
            </a:r>
          </a:p>
          <a:p>
            <a:pPr marL="417358" lvl="1" indent="-208679" defTabSz="234127">
              <a:lnSpc>
                <a:spcPct val="100000"/>
              </a:lnSpc>
              <a:spcBef>
                <a:spcPts val="1828"/>
              </a:spcBef>
              <a:defRPr sz="2280">
                <a:latin typeface="Gill Sans SemiBold"/>
                <a:ea typeface="Gill Sans SemiBold"/>
                <a:cs typeface="Gill Sans SemiBold"/>
                <a:sym typeface="Gill Sans SemiBold"/>
              </a:defRPr>
            </a:pPr>
            <a:r>
              <a:rPr dirty="0"/>
              <a:t>Social Skills</a:t>
            </a:r>
          </a:p>
          <a:p>
            <a:pPr marL="417358" lvl="1" indent="-208679" defTabSz="234127">
              <a:lnSpc>
                <a:spcPct val="100000"/>
              </a:lnSpc>
              <a:spcBef>
                <a:spcPts val="1828"/>
              </a:spcBef>
              <a:defRPr sz="2280">
                <a:latin typeface="Gill Sans SemiBold"/>
                <a:ea typeface="Gill Sans SemiBold"/>
                <a:cs typeface="Gill Sans SemiBold"/>
                <a:sym typeface="Gill Sans SemiBold"/>
              </a:defRPr>
            </a:pPr>
            <a:r>
              <a:rPr dirty="0"/>
              <a:t>Play Skills</a:t>
            </a:r>
          </a:p>
          <a:p>
            <a:pPr marL="417358" lvl="1" indent="-208679" defTabSz="234127">
              <a:lnSpc>
                <a:spcPct val="100000"/>
              </a:lnSpc>
              <a:spcBef>
                <a:spcPts val="1828"/>
              </a:spcBef>
              <a:defRPr sz="2280">
                <a:latin typeface="Gill Sans SemiBold"/>
                <a:ea typeface="Gill Sans SemiBold"/>
                <a:cs typeface="Gill Sans SemiBold"/>
                <a:sym typeface="Gill Sans SemiBold"/>
              </a:defRPr>
            </a:pPr>
            <a:r>
              <a:rPr dirty="0"/>
              <a:t>Cognitive Skills</a:t>
            </a:r>
          </a:p>
          <a:p>
            <a:pPr marL="417358" lvl="1" indent="-208679" defTabSz="234127">
              <a:lnSpc>
                <a:spcPct val="100000"/>
              </a:lnSpc>
              <a:spcBef>
                <a:spcPts val="1828"/>
              </a:spcBef>
              <a:defRPr sz="2280">
                <a:latin typeface="Gill Sans SemiBold"/>
                <a:ea typeface="Gill Sans SemiBold"/>
                <a:cs typeface="Gill Sans SemiBold"/>
                <a:sym typeface="Gill Sans SemiBold"/>
              </a:defRPr>
            </a:pPr>
            <a:r>
              <a:rPr dirty="0"/>
              <a:t>Fine Motor Skills</a:t>
            </a:r>
          </a:p>
          <a:p>
            <a:pPr marL="417358" lvl="1" indent="-208679" defTabSz="234127">
              <a:lnSpc>
                <a:spcPct val="100000"/>
              </a:lnSpc>
              <a:spcBef>
                <a:spcPts val="1828"/>
              </a:spcBef>
              <a:defRPr sz="2280">
                <a:latin typeface="Gill Sans SemiBold"/>
                <a:ea typeface="Gill Sans SemiBold"/>
                <a:cs typeface="Gill Sans SemiBold"/>
                <a:sym typeface="Gill Sans SemiBold"/>
              </a:defRPr>
            </a:pPr>
            <a:r>
              <a:rPr dirty="0"/>
              <a:t>Gross Motor Skills</a:t>
            </a:r>
          </a:p>
          <a:p>
            <a:pPr marL="417358" lvl="1" indent="-208679" defTabSz="234127">
              <a:lnSpc>
                <a:spcPct val="100000"/>
              </a:lnSpc>
              <a:spcBef>
                <a:spcPts val="1828"/>
              </a:spcBef>
              <a:defRPr sz="2280">
                <a:latin typeface="Gill Sans SemiBold"/>
                <a:ea typeface="Gill Sans SemiBold"/>
                <a:cs typeface="Gill Sans SemiBold"/>
                <a:sym typeface="Gill Sans SemiBold"/>
              </a:defRPr>
            </a:pPr>
            <a:r>
              <a:rPr dirty="0"/>
              <a:t>Adaptive Behavior Skills</a:t>
            </a:r>
          </a:p>
        </p:txBody>
      </p:sp>
      <p:sp>
        <p:nvSpPr>
          <p:cNvPr id="166" name="Shape 166"/>
          <p:cNvSpPr/>
          <p:nvPr/>
        </p:nvSpPr>
        <p:spPr>
          <a:xfrm>
            <a:off x="7010782" y="1474097"/>
            <a:ext cx="4441079" cy="3040943"/>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normAutofit fontScale="85000" lnSpcReduction="20000"/>
          </a:bodyPr>
          <a:lstStyle/>
          <a:p>
            <a:pPr marL="234306" indent="-234306" defTabSz="262880">
              <a:spcBef>
                <a:spcPts val="2039"/>
              </a:spcBef>
              <a:buSzPct val="82000"/>
              <a:buChar char="•"/>
              <a:defRPr sz="2559"/>
            </a:pPr>
            <a:r>
              <a:t>Four skill levels for each domain, corresponding with specific developmental periods:</a:t>
            </a:r>
          </a:p>
          <a:p>
            <a:pPr marL="468613" lvl="1" indent="-234306" defTabSz="262880">
              <a:spcBef>
                <a:spcPts val="2039"/>
              </a:spcBef>
              <a:buSzPct val="82000"/>
              <a:buChar char="•"/>
              <a:defRPr sz="2559">
                <a:latin typeface="Gill Sans SemiBold"/>
                <a:ea typeface="Gill Sans SemiBold"/>
                <a:cs typeface="Gill Sans SemiBold"/>
                <a:sym typeface="Gill Sans SemiBold"/>
              </a:defRPr>
            </a:pPr>
            <a:r>
              <a:t>12-18 months</a:t>
            </a:r>
          </a:p>
          <a:p>
            <a:pPr marL="468613" lvl="1" indent="-234306" defTabSz="262880">
              <a:spcBef>
                <a:spcPts val="2039"/>
              </a:spcBef>
              <a:buSzPct val="82000"/>
              <a:buChar char="•"/>
              <a:defRPr sz="2559">
                <a:latin typeface="Gill Sans SemiBold"/>
                <a:ea typeface="Gill Sans SemiBold"/>
                <a:cs typeface="Gill Sans SemiBold"/>
                <a:sym typeface="Gill Sans SemiBold"/>
              </a:defRPr>
            </a:pPr>
            <a:r>
              <a:t>18-24 months</a:t>
            </a:r>
          </a:p>
          <a:p>
            <a:pPr marL="468613" lvl="1" indent="-234306" defTabSz="262880">
              <a:spcBef>
                <a:spcPts val="2039"/>
              </a:spcBef>
              <a:buSzPct val="82000"/>
              <a:buChar char="•"/>
              <a:defRPr sz="2559">
                <a:latin typeface="Gill Sans SemiBold"/>
                <a:ea typeface="Gill Sans SemiBold"/>
                <a:cs typeface="Gill Sans SemiBold"/>
                <a:sym typeface="Gill Sans SemiBold"/>
              </a:defRPr>
            </a:pPr>
            <a:r>
              <a:t>24-36 months</a:t>
            </a:r>
          </a:p>
          <a:p>
            <a:pPr marL="468613" lvl="1" indent="-234306" defTabSz="262880">
              <a:spcBef>
                <a:spcPts val="2039"/>
              </a:spcBef>
              <a:buSzPct val="82000"/>
              <a:buChar char="•"/>
              <a:defRPr sz="2559">
                <a:latin typeface="Gill Sans SemiBold"/>
                <a:ea typeface="Gill Sans SemiBold"/>
                <a:cs typeface="Gill Sans SemiBold"/>
                <a:sym typeface="Gill Sans SemiBold"/>
              </a:defRPr>
            </a:pPr>
            <a:r>
              <a:t>36-48 months</a:t>
            </a:r>
          </a:p>
        </p:txBody>
      </p:sp>
      <p:sp>
        <p:nvSpPr>
          <p:cNvPr id="167" name="Shape 167"/>
          <p:cNvSpPr/>
          <p:nvPr/>
        </p:nvSpPr>
        <p:spPr>
          <a:xfrm>
            <a:off x="4368801" y="6127404"/>
            <a:ext cx="291829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(Rogers &amp; Dawson, 2010)</a:t>
            </a:r>
          </a:p>
        </p:txBody>
      </p:sp>
    </p:spTree>
    <p:extLst>
      <p:ext uri="{BB962C8B-B14F-4D97-AF65-F5344CB8AC3E}">
        <p14:creationId xmlns:p14="http://schemas.microsoft.com/office/powerpoint/2010/main" val="751495514"/>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6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65">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65">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65">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65">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165">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165">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16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166">
                                            <p:bg/>
                                          </p:spTgt>
                                        </p:tgtEl>
                                        <p:attrNameLst>
                                          <p:attrName>style.visibility</p:attrName>
                                        </p:attrNameLst>
                                      </p:cBhvr>
                                      <p:to>
                                        <p:strVal val="visible"/>
                                      </p:to>
                                    </p:set>
                                  </p:childTnLst>
                                </p:cTn>
                              </p:par>
                              <p:par>
                                <p:cTn id="37" presetID="1" presetClass="entr" presetSubtype="0" fill="hold" grpId="0" nodeType="withEffect">
                                  <p:stCondLst>
                                    <p:cond delay="0"/>
                                  </p:stCondLst>
                                  <p:iterate>
                                    <p:tmAbs val="0"/>
                                  </p:iterate>
                                  <p:childTnLst>
                                    <p:set>
                                      <p:cBhvr>
                                        <p:cTn id="38" fill="hold"/>
                                        <p:tgtEl>
                                          <p:spTgt spid="166">
                                            <p:txEl>
                                              <p:pRg st="0" end="0"/>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iterate>
                                    <p:tmAbs val="0"/>
                                  </p:iterate>
                                  <p:childTnLst>
                                    <p:set>
                                      <p:cBhvr>
                                        <p:cTn id="41" fill="hold"/>
                                        <p:tgtEl>
                                          <p:spTgt spid="166">
                                            <p:txEl>
                                              <p:pRg st="1" end="1"/>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iterate>
                                    <p:tmAbs val="0"/>
                                  </p:iterate>
                                  <p:childTnLst>
                                    <p:set>
                                      <p:cBhvr>
                                        <p:cTn id="44" fill="hold"/>
                                        <p:tgtEl>
                                          <p:spTgt spid="166">
                                            <p:txEl>
                                              <p:pRg st="2" end="2"/>
                                            </p:txEl>
                                          </p:spTgt>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iterate>
                                    <p:tmAbs val="0"/>
                                  </p:iterate>
                                  <p:childTnLst>
                                    <p:set>
                                      <p:cBhvr>
                                        <p:cTn id="47" fill="hold"/>
                                        <p:tgtEl>
                                          <p:spTgt spid="166">
                                            <p:txEl>
                                              <p:pRg st="3" end="3"/>
                                            </p:txEl>
                                          </p:spTgt>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iterate>
                                    <p:tmAbs val="0"/>
                                  </p:iterate>
                                  <p:childTnLst>
                                    <p:set>
                                      <p:cBhvr>
                                        <p:cTn id="50" fill="hold"/>
                                        <p:tgtEl>
                                          <p:spTgt spid="1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P spid="166"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333375" y="178595"/>
            <a:ext cx="11525251" cy="905491"/>
          </a:xfrm>
          <a:prstGeom prst="rect">
            <a:avLst/>
          </a:prstGeom>
        </p:spPr>
        <p:txBody>
          <a:bodyPr>
            <a:noAutofit/>
          </a:bodyPr>
          <a:lstStyle/>
          <a:p>
            <a:r>
              <a:rPr sz="5400" b="1" dirty="0"/>
              <a:t>Curriculum </a:t>
            </a:r>
            <a:r>
              <a:rPr lang="en-US" sz="5400" b="1" dirty="0" smtClean="0"/>
              <a:t>C</a:t>
            </a:r>
            <a:r>
              <a:rPr sz="5400" b="1" dirty="0" smtClean="0"/>
              <a:t>hecklist</a:t>
            </a:r>
            <a:endParaRPr sz="5400" b="1" dirty="0"/>
          </a:p>
        </p:txBody>
      </p:sp>
      <p:sp>
        <p:nvSpPr>
          <p:cNvPr id="170" name="Shape 170"/>
          <p:cNvSpPr>
            <a:spLocks noGrp="1"/>
          </p:cNvSpPr>
          <p:nvPr>
            <p:ph type="body" idx="1"/>
          </p:nvPr>
        </p:nvSpPr>
        <p:spPr>
          <a:xfrm>
            <a:off x="406400" y="1371600"/>
            <a:ext cx="11525251" cy="4881854"/>
          </a:xfrm>
          <a:prstGeom prst="rect">
            <a:avLst/>
          </a:prstGeom>
        </p:spPr>
        <p:txBody>
          <a:bodyPr>
            <a:normAutofit fontScale="77500" lnSpcReduction="20000"/>
          </a:bodyPr>
          <a:lstStyle/>
          <a:p>
            <a:pPr marL="281900" indent="-281900" defTabSz="316278">
              <a:spcBef>
                <a:spcPts val="2461"/>
              </a:spcBef>
              <a:defRPr sz="3541"/>
            </a:pPr>
            <a:r>
              <a:t>Administered in the same way as the intervention, during an interactive play-based session</a:t>
            </a:r>
          </a:p>
          <a:p>
            <a:pPr marL="563800" lvl="1" indent="-281900" defTabSz="316278">
              <a:spcBef>
                <a:spcPts val="2461"/>
              </a:spcBef>
              <a:defRPr sz="3541"/>
            </a:pPr>
            <a:r>
              <a:t>Therapist engages the child in a play activity and stops every few minutes to note behaviors observed on the curriculum checklist, then resumes the session</a:t>
            </a:r>
          </a:p>
          <a:p>
            <a:pPr marL="563800" lvl="1" indent="-281900" defTabSz="316278">
              <a:spcBef>
                <a:spcPts val="2461"/>
              </a:spcBef>
              <a:defRPr sz="3541"/>
            </a:pPr>
            <a:r>
              <a:t>Part of the session involves observing parent child interactions, and interviewing parents about behaviors that can’t be observed in the session</a:t>
            </a:r>
          </a:p>
          <a:p>
            <a:pPr marL="563800" lvl="1" indent="-281900" defTabSz="316278">
              <a:spcBef>
                <a:spcPts val="2461"/>
              </a:spcBef>
              <a:defRPr sz="3541"/>
            </a:pPr>
            <a:r>
              <a:t>Skills at different levels marked as +, +/-, or -</a:t>
            </a:r>
          </a:p>
        </p:txBody>
      </p:sp>
      <p:sp>
        <p:nvSpPr>
          <p:cNvPr id="171" name="Shape 171"/>
          <p:cNvSpPr/>
          <p:nvPr/>
        </p:nvSpPr>
        <p:spPr>
          <a:xfrm>
            <a:off x="4165601" y="6317358"/>
            <a:ext cx="291829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(Rogers &amp; Dawson, 2010)</a:t>
            </a:r>
          </a:p>
        </p:txBody>
      </p:sp>
    </p:spTree>
    <p:extLst>
      <p:ext uri="{BB962C8B-B14F-4D97-AF65-F5344CB8AC3E}">
        <p14:creationId xmlns:p14="http://schemas.microsoft.com/office/powerpoint/2010/main" val="390060341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7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70">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70">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p:nvPr/>
        </p:nvSpPr>
        <p:spPr>
          <a:xfrm>
            <a:off x="4102031" y="6331933"/>
            <a:ext cx="291829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(Rogers &amp; Dawson, 2010)</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397023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333375" y="178595"/>
            <a:ext cx="11525251" cy="979929"/>
          </a:xfrm>
          <a:prstGeom prst="rect">
            <a:avLst/>
          </a:prstGeom>
        </p:spPr>
        <p:txBody>
          <a:bodyPr>
            <a:normAutofit/>
          </a:bodyPr>
          <a:lstStyle>
            <a:lvl1pPr defTabSz="508254">
              <a:defRPr sz="6264"/>
            </a:lvl1pPr>
          </a:lstStyle>
          <a:p>
            <a:r>
              <a:rPr sz="5400" b="1" dirty="0"/>
              <a:t>Selecting </a:t>
            </a:r>
            <a:r>
              <a:rPr lang="en-US" sz="5400" b="1" dirty="0" smtClean="0"/>
              <a:t>L</a:t>
            </a:r>
            <a:r>
              <a:rPr sz="5400" b="1" dirty="0" smtClean="0"/>
              <a:t>earning </a:t>
            </a:r>
            <a:r>
              <a:rPr lang="en-US" sz="5400" b="1" dirty="0" smtClean="0"/>
              <a:t>O</a:t>
            </a:r>
            <a:r>
              <a:rPr sz="5400" b="1" dirty="0" smtClean="0"/>
              <a:t>bjectives</a:t>
            </a:r>
            <a:endParaRPr sz="5400" b="1" dirty="0"/>
          </a:p>
        </p:txBody>
      </p:sp>
      <p:sp>
        <p:nvSpPr>
          <p:cNvPr id="177" name="Shape 177"/>
          <p:cNvSpPr>
            <a:spLocks noGrp="1"/>
          </p:cNvSpPr>
          <p:nvPr>
            <p:ph type="body" idx="1"/>
          </p:nvPr>
        </p:nvSpPr>
        <p:spPr>
          <a:xfrm>
            <a:off x="406400" y="1295400"/>
            <a:ext cx="11525251" cy="4847076"/>
          </a:xfrm>
          <a:prstGeom prst="rect">
            <a:avLst/>
          </a:prstGeom>
        </p:spPr>
        <p:txBody>
          <a:bodyPr>
            <a:normAutofit fontScale="55000" lnSpcReduction="20000"/>
          </a:bodyPr>
          <a:lstStyle/>
          <a:p>
            <a:pPr marL="289222" indent="-289222" defTabSz="324493">
              <a:spcBef>
                <a:spcPts val="2531"/>
              </a:spcBef>
              <a:defRPr sz="3634"/>
            </a:pPr>
            <a:endParaRPr lang="en-US" dirty="0" smtClean="0"/>
          </a:p>
          <a:p>
            <a:pPr marL="289222" indent="-289222" defTabSz="324493">
              <a:spcBef>
                <a:spcPts val="2531"/>
              </a:spcBef>
              <a:defRPr sz="3634"/>
            </a:pPr>
            <a:r>
              <a:rPr dirty="0" smtClean="0"/>
              <a:t>ESDM </a:t>
            </a:r>
            <a:r>
              <a:rPr dirty="0"/>
              <a:t>suggests choosing 2-3 objectives for each learning domain, even if a child has significant weaknesses in a specific domain.</a:t>
            </a:r>
          </a:p>
          <a:p>
            <a:pPr marL="289222" indent="-289222" defTabSz="324493">
              <a:spcBef>
                <a:spcPts val="2531"/>
              </a:spcBef>
              <a:defRPr sz="3634"/>
            </a:pPr>
            <a:r>
              <a:rPr dirty="0"/>
              <a:t>Generally start with items from the Curriculum Checklist that the child performed inconsistently</a:t>
            </a:r>
          </a:p>
          <a:p>
            <a:pPr marL="289222" indent="-289222" defTabSz="324493">
              <a:spcBef>
                <a:spcPts val="2531"/>
              </a:spcBef>
              <a:defRPr sz="3634"/>
            </a:pPr>
            <a:r>
              <a:rPr dirty="0"/>
              <a:t>Aim to complete most skills in a developmental level before working on skills in the next level</a:t>
            </a:r>
          </a:p>
          <a:p>
            <a:pPr marL="289222" indent="-289222" defTabSz="324493">
              <a:spcBef>
                <a:spcPts val="2531"/>
              </a:spcBef>
              <a:defRPr sz="3634"/>
            </a:pPr>
            <a:r>
              <a:rPr dirty="0"/>
              <a:t>Children will work on objectives for 12 weeks, then complete a new Curriculum Checklist assessment to see how skills have progressed, and to select a new set of objectives to work on</a:t>
            </a:r>
          </a:p>
        </p:txBody>
      </p:sp>
      <p:sp>
        <p:nvSpPr>
          <p:cNvPr id="178" name="Shape 178"/>
          <p:cNvSpPr/>
          <p:nvPr/>
        </p:nvSpPr>
        <p:spPr>
          <a:xfrm>
            <a:off x="4470401" y="6142476"/>
            <a:ext cx="291829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(Rogers &amp; Dawson, 2010)</a:t>
            </a:r>
          </a:p>
        </p:txBody>
      </p:sp>
    </p:spTree>
    <p:extLst>
      <p:ext uri="{BB962C8B-B14F-4D97-AF65-F5344CB8AC3E}">
        <p14:creationId xmlns:p14="http://schemas.microsoft.com/office/powerpoint/2010/main" val="355010385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7">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7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7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345281" y="178595"/>
            <a:ext cx="11525251" cy="958965"/>
          </a:xfrm>
          <a:prstGeom prst="rect">
            <a:avLst/>
          </a:prstGeom>
        </p:spPr>
        <p:txBody>
          <a:bodyPr>
            <a:normAutofit/>
          </a:bodyPr>
          <a:lstStyle>
            <a:lvl1pPr defTabSz="537463">
              <a:defRPr sz="6624"/>
            </a:lvl1pPr>
          </a:lstStyle>
          <a:p>
            <a:r>
              <a:rPr sz="4800" b="1" dirty="0"/>
              <a:t>Writing </a:t>
            </a:r>
            <a:r>
              <a:rPr lang="en-US" sz="4800" b="1" dirty="0" smtClean="0"/>
              <a:t>L</a:t>
            </a:r>
            <a:r>
              <a:rPr sz="4800" b="1" dirty="0" smtClean="0"/>
              <a:t>earning </a:t>
            </a:r>
            <a:r>
              <a:rPr lang="en-US" sz="4800" b="1" dirty="0" smtClean="0"/>
              <a:t>O</a:t>
            </a:r>
            <a:r>
              <a:rPr sz="4800" b="1" dirty="0" smtClean="0"/>
              <a:t>bjectives</a:t>
            </a:r>
            <a:endParaRPr sz="4800" b="1" dirty="0"/>
          </a:p>
        </p:txBody>
      </p:sp>
      <p:sp>
        <p:nvSpPr>
          <p:cNvPr id="181" name="Shape 181"/>
          <p:cNvSpPr>
            <a:spLocks noGrp="1"/>
          </p:cNvSpPr>
          <p:nvPr>
            <p:ph type="body" idx="1"/>
          </p:nvPr>
        </p:nvSpPr>
        <p:spPr>
          <a:xfrm>
            <a:off x="1" y="1298642"/>
            <a:ext cx="11858625" cy="4949758"/>
          </a:xfrm>
          <a:prstGeom prst="rect">
            <a:avLst/>
          </a:prstGeom>
        </p:spPr>
        <p:txBody>
          <a:bodyPr>
            <a:normAutofit/>
          </a:bodyPr>
          <a:lstStyle/>
          <a:p>
            <a:pPr marL="296544" indent="-296544" defTabSz="332708">
              <a:lnSpc>
                <a:spcPct val="100000"/>
              </a:lnSpc>
              <a:spcBef>
                <a:spcPts val="2601"/>
              </a:spcBef>
              <a:defRPr sz="3725"/>
            </a:pPr>
            <a:r>
              <a:rPr sz="2800" b="1" dirty="0"/>
              <a:t>Written objectives contain four main components:</a:t>
            </a:r>
          </a:p>
          <a:p>
            <a:pPr marL="426735" lvl="1" indent="-130190" defTabSz="332708">
              <a:lnSpc>
                <a:spcPct val="100000"/>
              </a:lnSpc>
              <a:spcBef>
                <a:spcPts val="2601"/>
              </a:spcBef>
              <a:buSzPct val="100000"/>
              <a:buAutoNum type="arabicPeriod"/>
              <a:defRPr sz="3725"/>
            </a:pPr>
            <a:r>
              <a:rPr sz="1500" dirty="0"/>
              <a:t> </a:t>
            </a:r>
            <a:r>
              <a:rPr sz="2000" dirty="0"/>
              <a:t>Specific antecedent/stimulus that will elicit target behavior</a:t>
            </a:r>
          </a:p>
          <a:p>
            <a:pPr marL="426735" lvl="1" indent="-130190" defTabSz="332708">
              <a:lnSpc>
                <a:spcPct val="100000"/>
              </a:lnSpc>
              <a:spcBef>
                <a:spcPts val="2601"/>
              </a:spcBef>
              <a:buSzPct val="100000"/>
              <a:buAutoNum type="arabicPeriod"/>
              <a:defRPr sz="3725"/>
            </a:pPr>
            <a:r>
              <a:rPr sz="2000" dirty="0"/>
              <a:t> An observable, measurable behavior</a:t>
            </a:r>
          </a:p>
          <a:p>
            <a:pPr marL="426735" lvl="1" indent="-130190" defTabSz="332708">
              <a:lnSpc>
                <a:spcPct val="100000"/>
              </a:lnSpc>
              <a:spcBef>
                <a:spcPts val="2601"/>
              </a:spcBef>
              <a:buSzPct val="100000"/>
              <a:buAutoNum type="arabicPeriod"/>
              <a:defRPr sz="3725"/>
            </a:pPr>
            <a:r>
              <a:rPr sz="2000" dirty="0"/>
              <a:t> Criterion defining objective mastery</a:t>
            </a:r>
          </a:p>
          <a:p>
            <a:pPr marL="426735" lvl="1" indent="-130190" defTabSz="332708">
              <a:lnSpc>
                <a:spcPct val="100000"/>
              </a:lnSpc>
              <a:spcBef>
                <a:spcPts val="2601"/>
              </a:spcBef>
              <a:buSzPct val="100000"/>
              <a:buAutoNum type="arabicPeriod"/>
              <a:defRPr sz="3725"/>
            </a:pPr>
            <a:r>
              <a:rPr sz="2000" dirty="0"/>
              <a:t> </a:t>
            </a:r>
            <a:r>
              <a:rPr sz="2000" dirty="0" smtClean="0"/>
              <a:t>Criterion </a:t>
            </a:r>
            <a:r>
              <a:rPr sz="2000" dirty="0"/>
              <a:t>defining generalization of the </a:t>
            </a:r>
            <a:r>
              <a:rPr sz="2000" dirty="0" smtClean="0"/>
              <a:t>objective</a:t>
            </a:r>
            <a:endParaRPr lang="en-US" sz="2000" dirty="0" smtClean="0"/>
          </a:p>
          <a:p>
            <a:pPr marL="296545" lvl="1" indent="0" defTabSz="332708">
              <a:lnSpc>
                <a:spcPct val="100000"/>
              </a:lnSpc>
              <a:spcBef>
                <a:spcPts val="2601"/>
              </a:spcBef>
              <a:buSzPct val="100000"/>
              <a:buNone/>
              <a:defRPr sz="3725"/>
            </a:pPr>
            <a:r>
              <a:rPr lang="en-US" sz="2000" b="1" dirty="0">
                <a:solidFill>
                  <a:schemeClr val="accent1">
                    <a:lumMod val="75000"/>
                  </a:schemeClr>
                </a:solidFill>
                <a:ea typeface="Gill Sans SemiBold"/>
                <a:cs typeface="Gill Sans SemiBold"/>
                <a:sym typeface="Gill Sans SemiBold"/>
              </a:rPr>
              <a:t>[</a:t>
            </a:r>
            <a:r>
              <a:rPr lang="en-US" sz="2000" b="1" i="1" dirty="0">
                <a:solidFill>
                  <a:schemeClr val="accent1">
                    <a:lumMod val="75000"/>
                  </a:schemeClr>
                </a:solidFill>
                <a:ea typeface="Gill Sans SemiBold"/>
                <a:cs typeface="Gill Sans SemiBold"/>
                <a:sym typeface="Gill Sans SemiBold"/>
              </a:rPr>
              <a:t>Antecedent:</a:t>
            </a:r>
            <a:r>
              <a:rPr lang="en-US" sz="2000" b="1" dirty="0">
                <a:solidFill>
                  <a:schemeClr val="accent1">
                    <a:lumMod val="75000"/>
                  </a:schemeClr>
                </a:solidFill>
                <a:ea typeface="Gill Sans SemiBold"/>
                <a:cs typeface="Gill Sans SemiBold"/>
                <a:sym typeface="Gill Sans SemiBold"/>
              </a:rPr>
              <a:t>]</a:t>
            </a:r>
            <a:r>
              <a:rPr lang="en-US" sz="2000" b="1" dirty="0">
                <a:solidFill>
                  <a:schemeClr val="accent1">
                    <a:lumMod val="75000"/>
                  </a:schemeClr>
                </a:solidFill>
              </a:rPr>
              <a:t> </a:t>
            </a:r>
            <a:r>
              <a:rPr lang="en-US" sz="2000" dirty="0"/>
              <a:t>During vocal games at home and in the clinic, </a:t>
            </a:r>
            <a:r>
              <a:rPr lang="en-US" sz="2000" b="1" dirty="0">
                <a:solidFill>
                  <a:schemeClr val="accent1">
                    <a:lumMod val="75000"/>
                  </a:schemeClr>
                </a:solidFill>
                <a:ea typeface="Gill Sans SemiBold"/>
                <a:cs typeface="Gill Sans SemiBold"/>
                <a:sym typeface="Gill Sans SemiBold"/>
              </a:rPr>
              <a:t>[</a:t>
            </a:r>
            <a:r>
              <a:rPr lang="en-US" sz="2000" b="1" i="1" dirty="0">
                <a:solidFill>
                  <a:schemeClr val="accent1">
                    <a:lumMod val="75000"/>
                  </a:schemeClr>
                </a:solidFill>
                <a:ea typeface="Gill Sans SemiBold"/>
                <a:cs typeface="Gill Sans SemiBold"/>
                <a:sym typeface="Gill Sans SemiBold"/>
              </a:rPr>
              <a:t>Behavior:</a:t>
            </a:r>
            <a:r>
              <a:rPr lang="en-US" sz="2000" b="1" dirty="0">
                <a:solidFill>
                  <a:schemeClr val="accent1">
                    <a:lumMod val="75000"/>
                  </a:schemeClr>
                </a:solidFill>
                <a:ea typeface="Gill Sans SemiBold"/>
                <a:cs typeface="Gill Sans SemiBold"/>
                <a:sym typeface="Gill Sans SemiBold"/>
              </a:rPr>
              <a:t>]</a:t>
            </a:r>
            <a:r>
              <a:rPr lang="en-US" sz="2000" b="1" dirty="0">
                <a:solidFill>
                  <a:schemeClr val="accent1">
                    <a:lumMod val="75000"/>
                  </a:schemeClr>
                </a:solidFill>
              </a:rPr>
              <a:t> </a:t>
            </a:r>
            <a:r>
              <a:rPr lang="en-US" sz="2000" dirty="0"/>
              <a:t>Andrew will spontaneously use 2-3 different vowel-consonant combinations and will vocalize </a:t>
            </a:r>
            <a:r>
              <a:rPr lang="en-US" sz="2000" b="1" dirty="0">
                <a:solidFill>
                  <a:schemeClr val="accent1">
                    <a:lumMod val="75000"/>
                  </a:schemeClr>
                </a:solidFill>
                <a:ea typeface="Gill Sans SemiBold"/>
                <a:cs typeface="Gill Sans SemiBold"/>
                <a:sym typeface="Gill Sans SemiBold"/>
              </a:rPr>
              <a:t>[</a:t>
            </a:r>
            <a:r>
              <a:rPr lang="en-US" sz="2000" b="1" i="1" dirty="0">
                <a:solidFill>
                  <a:schemeClr val="accent1">
                    <a:lumMod val="75000"/>
                  </a:schemeClr>
                </a:solidFill>
                <a:ea typeface="Gill Sans SemiBold"/>
                <a:cs typeface="Gill Sans SemiBold"/>
                <a:sym typeface="Gill Sans SemiBold"/>
              </a:rPr>
              <a:t>Mastery Criterion</a:t>
            </a:r>
            <a:r>
              <a:rPr lang="en-US" sz="2000" b="1" dirty="0">
                <a:solidFill>
                  <a:schemeClr val="accent1">
                    <a:lumMod val="75000"/>
                  </a:schemeClr>
                </a:solidFill>
                <a:ea typeface="Gill Sans SemiBold"/>
                <a:cs typeface="Gill Sans SemiBold"/>
                <a:sym typeface="Gill Sans SemiBold"/>
              </a:rPr>
              <a:t>]</a:t>
            </a:r>
            <a:r>
              <a:rPr lang="en-US" sz="2000" dirty="0">
                <a:solidFill>
                  <a:schemeClr val="accent5">
                    <a:hueOff val="-608018"/>
                    <a:satOff val="-16379"/>
                    <a:lumOff val="25127"/>
                  </a:schemeClr>
                </a:solidFill>
                <a:ea typeface="Gill Sans SemiBold"/>
                <a:cs typeface="Gill Sans SemiBold"/>
                <a:sym typeface="Gill Sans SemiBold"/>
              </a:rPr>
              <a:t> </a:t>
            </a:r>
            <a:r>
              <a:rPr lang="en-US" sz="2000" dirty="0"/>
              <a:t>5 or more times in a 10 minute period </a:t>
            </a:r>
            <a:r>
              <a:rPr lang="en-US" sz="2000" b="1" dirty="0">
                <a:solidFill>
                  <a:schemeClr val="accent1">
                    <a:lumMod val="75000"/>
                  </a:schemeClr>
                </a:solidFill>
                <a:ea typeface="Gill Sans SemiBold"/>
                <a:cs typeface="Gill Sans SemiBold"/>
                <a:sym typeface="Gill Sans SemiBold"/>
              </a:rPr>
              <a:t>[</a:t>
            </a:r>
            <a:r>
              <a:rPr lang="en-US" sz="2000" b="1" i="1" dirty="0">
                <a:solidFill>
                  <a:schemeClr val="accent1">
                    <a:lumMod val="75000"/>
                  </a:schemeClr>
                </a:solidFill>
                <a:ea typeface="Gill Sans SemiBold"/>
                <a:cs typeface="Gill Sans SemiBold"/>
                <a:sym typeface="Gill Sans SemiBold"/>
              </a:rPr>
              <a:t>Generalization</a:t>
            </a:r>
            <a:r>
              <a:rPr lang="en-US" sz="2000" b="1" dirty="0">
                <a:solidFill>
                  <a:schemeClr val="accent1">
                    <a:lumMod val="75000"/>
                  </a:schemeClr>
                </a:solidFill>
                <a:ea typeface="Gill Sans SemiBold"/>
                <a:cs typeface="Gill Sans SemiBold"/>
                <a:sym typeface="Gill Sans SemiBold"/>
              </a:rPr>
              <a:t>]</a:t>
            </a:r>
            <a:r>
              <a:rPr lang="en-US" sz="2000" b="1" dirty="0">
                <a:solidFill>
                  <a:schemeClr val="accent1">
                    <a:lumMod val="75000"/>
                  </a:schemeClr>
                </a:solidFill>
              </a:rPr>
              <a:t> </a:t>
            </a:r>
            <a:r>
              <a:rPr lang="en-US" sz="2000" dirty="0"/>
              <a:t>over three consecutive sessions. </a:t>
            </a:r>
          </a:p>
          <a:p>
            <a:pPr marL="296545" lvl="1" indent="0" defTabSz="332708">
              <a:lnSpc>
                <a:spcPct val="100000"/>
              </a:lnSpc>
              <a:spcBef>
                <a:spcPts val="2601"/>
              </a:spcBef>
              <a:buSzPct val="100000"/>
              <a:buNone/>
              <a:defRPr sz="3725"/>
            </a:pPr>
            <a:endParaRPr sz="1800" dirty="0"/>
          </a:p>
        </p:txBody>
      </p:sp>
      <p:sp>
        <p:nvSpPr>
          <p:cNvPr id="182" name="Shape 182"/>
          <p:cNvSpPr/>
          <p:nvPr/>
        </p:nvSpPr>
        <p:spPr>
          <a:xfrm>
            <a:off x="113575" y="5488374"/>
            <a:ext cx="11964851" cy="256798"/>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a:defRPr sz="3200"/>
            </a:pPr>
            <a:endParaRPr sz="1200" dirty="0"/>
          </a:p>
        </p:txBody>
      </p:sp>
      <p:sp>
        <p:nvSpPr>
          <p:cNvPr id="183" name="Shape 183"/>
          <p:cNvSpPr/>
          <p:nvPr/>
        </p:nvSpPr>
        <p:spPr>
          <a:xfrm>
            <a:off x="3860801" y="5943600"/>
            <a:ext cx="291829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(Rogers &amp; Dawson, 2010)</a:t>
            </a:r>
          </a:p>
        </p:txBody>
      </p:sp>
    </p:spTree>
    <p:extLst>
      <p:ext uri="{BB962C8B-B14F-4D97-AF65-F5344CB8AC3E}">
        <p14:creationId xmlns:p14="http://schemas.microsoft.com/office/powerpoint/2010/main" val="1793474114"/>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81">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81">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81">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81">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81">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iterate>
                                    <p:tmAbs val="0"/>
                                  </p:iterate>
                                  <p:childTnLst>
                                    <p:set>
                                      <p:cBhvr>
                                        <p:cTn id="25" fill="hold"/>
                                        <p:tgtEl>
                                          <p:spTgt spid="182"/>
                                        </p:tgtEl>
                                        <p:attrNameLst>
                                          <p:attrName>style.visibility</p:attrName>
                                        </p:attrNameLst>
                                      </p:cBhvr>
                                      <p:to>
                                        <p:strVal val="visible"/>
                                      </p:to>
                                    </p:set>
                                    <p:anim calcmode="lin" valueType="num">
                                      <p:cBhvr>
                                        <p:cTn id="26" dur="1000" fill="hold"/>
                                        <p:tgtEl>
                                          <p:spTgt spid="182"/>
                                        </p:tgtEl>
                                        <p:attrNameLst>
                                          <p:attrName>ppt_w</p:attrName>
                                        </p:attrNameLst>
                                      </p:cBhvr>
                                      <p:tavLst>
                                        <p:tav tm="0">
                                          <p:val>
                                            <p:fltVal val="0"/>
                                          </p:val>
                                        </p:tav>
                                        <p:tav tm="100000">
                                          <p:val>
                                            <p:strVal val="#ppt_w"/>
                                          </p:val>
                                        </p:tav>
                                      </p:tavLst>
                                    </p:anim>
                                    <p:anim calcmode="lin" valueType="num">
                                      <p:cBhvr>
                                        <p:cTn id="27" dur="1000" fill="hold"/>
                                        <p:tgtEl>
                                          <p:spTgt spid="182"/>
                                        </p:tgtEl>
                                        <p:attrNameLst>
                                          <p:attrName>ppt_h</p:attrName>
                                        </p:attrNameLst>
                                      </p:cBhvr>
                                      <p:tavLst>
                                        <p:tav tm="0">
                                          <p:val>
                                            <p:fltVal val="0"/>
                                          </p:val>
                                        </p:tav>
                                        <p:tav tm="100000">
                                          <p:val>
                                            <p:strVal val="#ppt_h"/>
                                          </p:val>
                                        </p:tav>
                                      </p:tavLst>
                                    </p:anim>
                                    <p:anim calcmode="lin" valueType="num">
                                      <p:cBhvr>
                                        <p:cTn id="28" dur="1000" fill="hold"/>
                                        <p:tgtEl>
                                          <p:spTgt spid="18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bldLvl="5" advAuto="0"/>
      <p:bldP spid="182"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xfrm>
            <a:off x="333375" y="178594"/>
            <a:ext cx="11525251" cy="1001242"/>
          </a:xfrm>
          <a:prstGeom prst="rect">
            <a:avLst/>
          </a:prstGeom>
        </p:spPr>
        <p:txBody>
          <a:bodyPr/>
          <a:lstStyle/>
          <a:p>
            <a:r>
              <a:rPr b="1" dirty="0"/>
              <a:t>Teaching the </a:t>
            </a:r>
            <a:r>
              <a:rPr lang="en-US" b="1" dirty="0" smtClean="0"/>
              <a:t>O</a:t>
            </a:r>
            <a:r>
              <a:rPr b="1" dirty="0" smtClean="0"/>
              <a:t>bjectives</a:t>
            </a:r>
            <a:endParaRPr b="1" dirty="0"/>
          </a:p>
        </p:txBody>
      </p:sp>
      <p:sp>
        <p:nvSpPr>
          <p:cNvPr id="186" name="Shape 186"/>
          <p:cNvSpPr>
            <a:spLocks noGrp="1"/>
          </p:cNvSpPr>
          <p:nvPr>
            <p:ph type="body" idx="1"/>
          </p:nvPr>
        </p:nvSpPr>
        <p:spPr>
          <a:xfrm>
            <a:off x="304800" y="990600"/>
            <a:ext cx="11525251" cy="5366882"/>
          </a:xfrm>
          <a:prstGeom prst="rect">
            <a:avLst/>
          </a:prstGeom>
        </p:spPr>
        <p:txBody>
          <a:bodyPr/>
          <a:lstStyle/>
          <a:p>
            <a:r>
              <a:t>Once objectives have been defined, break them into smaller steps using task analysis</a:t>
            </a:r>
          </a:p>
          <a:p>
            <a:pPr lvl="1">
              <a:defRPr>
                <a:latin typeface="Gill Sans SemiBold"/>
                <a:ea typeface="Gill Sans SemiBold"/>
                <a:cs typeface="Gill Sans SemiBold"/>
                <a:sym typeface="Gill Sans SemiBold"/>
              </a:defRPr>
            </a:pPr>
            <a:r>
              <a:t>Behavior chains: </a:t>
            </a:r>
            <a:r>
              <a:rPr>
                <a:latin typeface="+mn-lt"/>
                <a:ea typeface="+mn-ea"/>
                <a:cs typeface="+mn-cs"/>
                <a:sym typeface="Gill Sans Light"/>
              </a:rPr>
              <a:t>A chain of behaviors that occur in a specific order</a:t>
            </a:r>
          </a:p>
          <a:p>
            <a:pPr lvl="1">
              <a:defRPr>
                <a:latin typeface="Gill Sans SemiBold"/>
                <a:ea typeface="Gill Sans SemiBold"/>
                <a:cs typeface="Gill Sans SemiBold"/>
                <a:sym typeface="Gill Sans SemiBold"/>
              </a:defRPr>
            </a:pPr>
            <a:r>
              <a:t>Behavior bundles: </a:t>
            </a:r>
            <a:r>
              <a:rPr>
                <a:latin typeface="+mn-lt"/>
                <a:ea typeface="+mn-ea"/>
                <a:cs typeface="+mn-cs"/>
                <a:sym typeface="Gill Sans Light"/>
              </a:rPr>
              <a:t>Behaviors that co-occur in order to meet the objective, but do not need to occur in a specific order</a:t>
            </a:r>
          </a:p>
        </p:txBody>
      </p:sp>
      <p:sp>
        <p:nvSpPr>
          <p:cNvPr id="187" name="Shape 187"/>
          <p:cNvSpPr/>
          <p:nvPr/>
        </p:nvSpPr>
        <p:spPr>
          <a:xfrm>
            <a:off x="4064001" y="6157716"/>
            <a:ext cx="291829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(Rogers &amp; Dawson, 2010)</a:t>
            </a:r>
          </a:p>
        </p:txBody>
      </p:sp>
    </p:spTree>
    <p:extLst>
      <p:ext uri="{BB962C8B-B14F-4D97-AF65-F5344CB8AC3E}">
        <p14:creationId xmlns:p14="http://schemas.microsoft.com/office/powerpoint/2010/main" val="1856268340"/>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333375" y="178595"/>
            <a:ext cx="11525251" cy="667041"/>
          </a:xfrm>
          <a:prstGeom prst="rect">
            <a:avLst/>
          </a:prstGeom>
        </p:spPr>
        <p:txBody>
          <a:bodyPr>
            <a:normAutofit fontScale="90000"/>
          </a:bodyPr>
          <a:lstStyle>
            <a:lvl1pPr defTabSz="479044">
              <a:defRPr sz="5904"/>
            </a:lvl1pPr>
          </a:lstStyle>
          <a:p>
            <a:r>
              <a:rPr b="1" dirty="0"/>
              <a:t>Teaching </a:t>
            </a:r>
            <a:r>
              <a:rPr lang="en-US" b="1" dirty="0" smtClean="0"/>
              <a:t>S</a:t>
            </a:r>
            <a:r>
              <a:rPr b="1" dirty="0" smtClean="0"/>
              <a:t>trategies</a:t>
            </a:r>
            <a:endParaRPr b="1" dirty="0"/>
          </a:p>
        </p:txBody>
      </p:sp>
      <p:sp>
        <p:nvSpPr>
          <p:cNvPr id="190" name="Shape 190"/>
          <p:cNvSpPr>
            <a:spLocks noGrp="1"/>
          </p:cNvSpPr>
          <p:nvPr>
            <p:ph type="body" idx="1"/>
          </p:nvPr>
        </p:nvSpPr>
        <p:spPr>
          <a:xfrm>
            <a:off x="333375" y="863564"/>
            <a:ext cx="11525251" cy="5485444"/>
          </a:xfrm>
          <a:prstGeom prst="rect">
            <a:avLst/>
          </a:prstGeom>
        </p:spPr>
        <p:txBody>
          <a:bodyPr>
            <a:normAutofit/>
          </a:bodyPr>
          <a:lstStyle/>
          <a:p>
            <a:pPr marL="186712" indent="-186712" defTabSz="209482">
              <a:spcBef>
                <a:spcPts val="1617"/>
              </a:spcBef>
              <a:defRPr sz="2346"/>
            </a:pPr>
            <a:endParaRPr lang="en-US" dirty="0" smtClean="0"/>
          </a:p>
          <a:p>
            <a:pPr marL="186712" indent="-186712" defTabSz="209482">
              <a:spcBef>
                <a:spcPts val="1617"/>
              </a:spcBef>
              <a:defRPr sz="2346"/>
            </a:pPr>
            <a:r>
              <a:rPr dirty="0" smtClean="0"/>
              <a:t>During </a:t>
            </a:r>
            <a:r>
              <a:rPr dirty="0"/>
              <a:t>joint activity play sessions, therapists may use prompting, shaping and fading to develop target behaviors</a:t>
            </a:r>
          </a:p>
          <a:p>
            <a:pPr marL="186712" indent="-186712" defTabSz="209482">
              <a:spcBef>
                <a:spcPts val="1617"/>
              </a:spcBef>
              <a:defRPr sz="2346"/>
            </a:pPr>
            <a:r>
              <a:rPr dirty="0"/>
              <a:t>Eliminate distractions in learning environment</a:t>
            </a:r>
          </a:p>
          <a:p>
            <a:pPr marL="186712" indent="-186712" defTabSz="209482">
              <a:spcBef>
                <a:spcPts val="1617"/>
              </a:spcBef>
              <a:defRPr sz="2346"/>
            </a:pPr>
            <a:r>
              <a:rPr dirty="0"/>
              <a:t>Therapist positions self across from child so child has a clear view of their face and body</a:t>
            </a:r>
          </a:p>
          <a:p>
            <a:pPr marL="186712" indent="-186712" defTabSz="209482">
              <a:spcBef>
                <a:spcPts val="1617"/>
              </a:spcBef>
              <a:defRPr sz="2346"/>
            </a:pPr>
            <a:r>
              <a:rPr dirty="0"/>
              <a:t>Observe what activities the child chooses to engage in, narrate what is happening and add sound effects</a:t>
            </a:r>
          </a:p>
          <a:p>
            <a:pPr marL="186712" indent="-186712" defTabSz="209482">
              <a:spcBef>
                <a:spcPts val="1617"/>
              </a:spcBef>
              <a:defRPr sz="2346"/>
            </a:pPr>
            <a:r>
              <a:rPr dirty="0"/>
              <a:t>Elaborate on the play </a:t>
            </a:r>
            <a:r>
              <a:rPr dirty="0" smtClean="0"/>
              <a:t>activity</a:t>
            </a:r>
            <a:endParaRPr dirty="0"/>
          </a:p>
        </p:txBody>
      </p:sp>
      <p:sp>
        <p:nvSpPr>
          <p:cNvPr id="191" name="Shape 191"/>
          <p:cNvSpPr/>
          <p:nvPr/>
        </p:nvSpPr>
        <p:spPr>
          <a:xfrm>
            <a:off x="4267201" y="6317358"/>
            <a:ext cx="291829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(Rogers &amp; Dawson, 2010)</a:t>
            </a:r>
          </a:p>
        </p:txBody>
      </p:sp>
    </p:spTree>
    <p:extLst>
      <p:ext uri="{BB962C8B-B14F-4D97-AF65-F5344CB8AC3E}">
        <p14:creationId xmlns:p14="http://schemas.microsoft.com/office/powerpoint/2010/main" val="2169259390"/>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9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9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9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9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Teaching Strategies </a:t>
            </a:r>
            <a:r>
              <a:rPr lang="en-US" b="1" dirty="0" err="1" smtClean="0"/>
              <a:t>con’t</a:t>
            </a:r>
            <a:endParaRPr lang="en-US" b="1" dirty="0"/>
          </a:p>
        </p:txBody>
      </p:sp>
      <p:sp>
        <p:nvSpPr>
          <p:cNvPr id="3" name="Text Placeholder 2"/>
          <p:cNvSpPr>
            <a:spLocks noGrp="1"/>
          </p:cNvSpPr>
          <p:nvPr>
            <p:ph type="body" idx="1"/>
          </p:nvPr>
        </p:nvSpPr>
        <p:spPr>
          <a:xfrm>
            <a:off x="677334" y="1401097"/>
            <a:ext cx="8596668" cy="4640265"/>
          </a:xfrm>
        </p:spPr>
        <p:txBody>
          <a:bodyPr>
            <a:normAutofit fontScale="92500" lnSpcReduction="20000"/>
          </a:bodyPr>
          <a:lstStyle/>
          <a:p>
            <a:pPr marL="186712" indent="-186712" defTabSz="209482">
              <a:spcBef>
                <a:spcPts val="1617"/>
              </a:spcBef>
              <a:defRPr sz="2346"/>
            </a:pPr>
            <a:r>
              <a:rPr lang="en-US" sz="2600" dirty="0"/>
              <a:t>Imitate the child, and prompt the child to imitate you</a:t>
            </a:r>
          </a:p>
          <a:p>
            <a:pPr marL="186712" indent="-186712" defTabSz="209482">
              <a:spcBef>
                <a:spcPts val="1617"/>
              </a:spcBef>
              <a:defRPr sz="2346"/>
            </a:pPr>
            <a:r>
              <a:rPr lang="en-US" sz="2600" dirty="0"/>
              <a:t>Be helpful - see what the child wants and help them obtain it. This establishes your presence as a natural reinforcer.</a:t>
            </a:r>
          </a:p>
          <a:p>
            <a:pPr marL="186712" indent="-186712" defTabSz="209482">
              <a:spcBef>
                <a:spcPts val="1617"/>
              </a:spcBef>
              <a:defRPr sz="2346"/>
            </a:pPr>
            <a:r>
              <a:rPr lang="en-US" sz="2600" dirty="0"/>
              <a:t>Control the materials - require the child to gesture or vocalize to get them from you</a:t>
            </a:r>
          </a:p>
          <a:p>
            <a:pPr marL="186712" indent="-186712" defTabSz="209482">
              <a:spcBef>
                <a:spcPts val="1617"/>
              </a:spcBef>
              <a:defRPr sz="2346"/>
            </a:pPr>
            <a:r>
              <a:rPr lang="en-US" sz="2600" dirty="0"/>
              <a:t>Take turns - when the child is engaged in a one-person activity observe, take materials and say “my turn!” then hand them back and say “your turn!” </a:t>
            </a:r>
          </a:p>
          <a:p>
            <a:pPr marL="0" indent="0">
              <a:buNone/>
            </a:pPr>
            <a:r>
              <a:rPr lang="en-US" sz="2600" dirty="0" smtClean="0"/>
              <a:t>                                              (</a:t>
            </a:r>
            <a:r>
              <a:rPr lang="en-US" sz="2600" dirty="0"/>
              <a:t>Rogers &amp; Dawson, 2010)</a:t>
            </a:r>
          </a:p>
          <a:p>
            <a:pPr marL="0" indent="0">
              <a:buNone/>
            </a:pPr>
            <a:endParaRPr lang="en-US" dirty="0"/>
          </a:p>
        </p:txBody>
      </p:sp>
    </p:spTree>
    <p:extLst>
      <p:ext uri="{BB962C8B-B14F-4D97-AF65-F5344CB8AC3E}">
        <p14:creationId xmlns:p14="http://schemas.microsoft.com/office/powerpoint/2010/main" val="396841289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a:xfrm>
            <a:off x="333375" y="178594"/>
            <a:ext cx="11525251" cy="877482"/>
          </a:xfrm>
          <a:prstGeom prst="rect">
            <a:avLst/>
          </a:prstGeom>
        </p:spPr>
        <p:txBody>
          <a:bodyPr>
            <a:normAutofit/>
          </a:bodyPr>
          <a:lstStyle>
            <a:lvl1pPr defTabSz="490727">
              <a:defRPr sz="6048"/>
            </a:lvl1pPr>
          </a:lstStyle>
          <a:p>
            <a:r>
              <a:rPr sz="4800" b="1" dirty="0"/>
              <a:t>What </a:t>
            </a:r>
            <a:r>
              <a:rPr lang="en-US" sz="4800" b="1" dirty="0" smtClean="0"/>
              <a:t>D</a:t>
            </a:r>
            <a:r>
              <a:rPr sz="4800" b="1" dirty="0" smtClean="0"/>
              <a:t>oes </a:t>
            </a:r>
            <a:r>
              <a:rPr sz="4800" b="1" dirty="0"/>
              <a:t>a </a:t>
            </a:r>
            <a:r>
              <a:rPr lang="en-US" sz="4800" b="1" dirty="0" smtClean="0"/>
              <a:t>S</a:t>
            </a:r>
            <a:r>
              <a:rPr sz="4800" b="1" dirty="0" smtClean="0"/>
              <a:t>ession </a:t>
            </a:r>
            <a:r>
              <a:rPr lang="en-US" sz="4800" b="1" dirty="0" smtClean="0"/>
              <a:t>L</a:t>
            </a:r>
            <a:r>
              <a:rPr sz="4800" b="1" dirty="0" smtClean="0"/>
              <a:t>ook </a:t>
            </a:r>
            <a:r>
              <a:rPr lang="en-US" sz="4800" b="1" dirty="0" smtClean="0"/>
              <a:t>L</a:t>
            </a:r>
            <a:r>
              <a:rPr sz="4800" b="1" dirty="0" smtClean="0"/>
              <a:t>ike</a:t>
            </a:r>
            <a:r>
              <a:rPr sz="4800" b="1" dirty="0"/>
              <a:t>?</a:t>
            </a:r>
          </a:p>
        </p:txBody>
      </p:sp>
      <p:sp>
        <p:nvSpPr>
          <p:cNvPr id="194" name="Shape 194"/>
          <p:cNvSpPr>
            <a:spLocks noGrp="1"/>
          </p:cNvSpPr>
          <p:nvPr>
            <p:ph type="body" idx="1"/>
          </p:nvPr>
        </p:nvSpPr>
        <p:spPr>
          <a:xfrm>
            <a:off x="304800" y="990601"/>
            <a:ext cx="11525251" cy="5409437"/>
          </a:xfrm>
          <a:prstGeom prst="rect">
            <a:avLst/>
          </a:prstGeom>
        </p:spPr>
        <p:txBody>
          <a:bodyPr>
            <a:normAutofit fontScale="62500" lnSpcReduction="20000"/>
          </a:bodyPr>
          <a:lstStyle/>
          <a:p>
            <a:pPr defTabSz="377890">
              <a:spcBef>
                <a:spcPts val="2953"/>
              </a:spcBef>
              <a:defRPr sz="4232"/>
            </a:pPr>
            <a:r>
              <a:rPr lang="en-US" dirty="0" smtClean="0"/>
              <a:t> </a:t>
            </a:r>
            <a:r>
              <a:rPr dirty="0" smtClean="0"/>
              <a:t>Child </a:t>
            </a:r>
            <a:r>
              <a:rPr dirty="0"/>
              <a:t>interest cues an activity</a:t>
            </a:r>
          </a:p>
          <a:p>
            <a:pPr marL="336816" indent="-336816" defTabSz="377890">
              <a:spcBef>
                <a:spcPts val="2953"/>
              </a:spcBef>
              <a:defRPr sz="4232"/>
            </a:pPr>
            <a:r>
              <a:rPr dirty="0"/>
              <a:t>Adult follows the child’s lead, maintaining a positive affect and using language to describe what is happening</a:t>
            </a:r>
          </a:p>
          <a:p>
            <a:pPr marL="336816" indent="-336816" defTabSz="377890">
              <a:spcBef>
                <a:spcPts val="2953"/>
              </a:spcBef>
              <a:defRPr sz="4232"/>
            </a:pPr>
            <a:r>
              <a:rPr dirty="0"/>
              <a:t>Adult elaborates on the activity using skills such as turn taking, imitation, and variation on the play theme, while making sure the activity remains social and reciprocal</a:t>
            </a:r>
          </a:p>
          <a:p>
            <a:pPr marL="336816" indent="-336816" defTabSz="377890">
              <a:spcBef>
                <a:spcPts val="2953"/>
              </a:spcBef>
              <a:defRPr sz="4232"/>
            </a:pPr>
            <a:r>
              <a:rPr dirty="0"/>
              <a:t>Adult weaves in target vocabulary and frequently elicits verbal and nonverbal communication from the </a:t>
            </a:r>
            <a:r>
              <a:rPr dirty="0" smtClean="0"/>
              <a:t>child</a:t>
            </a:r>
            <a:endParaRPr lang="en-US" dirty="0" smtClean="0"/>
          </a:p>
          <a:p>
            <a:pPr marL="336816" indent="-336816" defTabSz="377890">
              <a:spcBef>
                <a:spcPts val="2953"/>
              </a:spcBef>
              <a:defRPr sz="4232"/>
            </a:pPr>
            <a:r>
              <a:rPr lang="en-US" dirty="0" smtClean="0"/>
              <a:t>It’s fun!</a:t>
            </a:r>
            <a:endParaRPr dirty="0"/>
          </a:p>
        </p:txBody>
      </p:sp>
      <p:sp>
        <p:nvSpPr>
          <p:cNvPr id="195" name="Shape 195"/>
          <p:cNvSpPr/>
          <p:nvPr/>
        </p:nvSpPr>
        <p:spPr>
          <a:xfrm>
            <a:off x="4165601" y="6317358"/>
            <a:ext cx="291829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(Rogers &amp; Dawson, 2010)</a:t>
            </a:r>
          </a:p>
        </p:txBody>
      </p:sp>
    </p:spTree>
    <p:extLst>
      <p:ext uri="{BB962C8B-B14F-4D97-AF65-F5344CB8AC3E}">
        <p14:creationId xmlns:p14="http://schemas.microsoft.com/office/powerpoint/2010/main" val="2881983782"/>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9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9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9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94">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xfrm>
            <a:off x="333375" y="178595"/>
            <a:ext cx="11525251" cy="803533"/>
          </a:xfrm>
          <a:prstGeom prst="rect">
            <a:avLst/>
          </a:prstGeom>
        </p:spPr>
        <p:txBody>
          <a:bodyPr/>
          <a:lstStyle/>
          <a:p>
            <a:r>
              <a:rPr b="1" dirty="0"/>
              <a:t>Joint </a:t>
            </a:r>
            <a:r>
              <a:rPr lang="en-US" b="1" dirty="0" smtClean="0"/>
              <a:t>A</a:t>
            </a:r>
            <a:r>
              <a:rPr b="1" dirty="0" smtClean="0"/>
              <a:t>ctivities</a:t>
            </a:r>
            <a:endParaRPr b="1" dirty="0"/>
          </a:p>
        </p:txBody>
      </p:sp>
      <p:sp>
        <p:nvSpPr>
          <p:cNvPr id="198" name="Shape 198"/>
          <p:cNvSpPr>
            <a:spLocks noGrp="1"/>
          </p:cNvSpPr>
          <p:nvPr>
            <p:ph type="body" idx="1"/>
          </p:nvPr>
        </p:nvSpPr>
        <p:spPr>
          <a:xfrm>
            <a:off x="406400" y="914400"/>
            <a:ext cx="11525251" cy="5473410"/>
          </a:xfrm>
          <a:prstGeom prst="rect">
            <a:avLst/>
          </a:prstGeom>
        </p:spPr>
        <p:txBody>
          <a:bodyPr>
            <a:normAutofit fontScale="77500" lnSpcReduction="20000"/>
          </a:bodyPr>
          <a:lstStyle/>
          <a:p>
            <a:pPr marL="248951" indent="-248951" defTabSz="279311">
              <a:spcBef>
                <a:spcPts val="2180"/>
              </a:spcBef>
              <a:defRPr sz="3128"/>
            </a:pPr>
            <a:r>
              <a:rPr>
                <a:latin typeface="Gill Sans SemiBold"/>
                <a:ea typeface="Gill Sans SemiBold"/>
                <a:cs typeface="Gill Sans SemiBold"/>
                <a:sym typeface="Gill Sans SemiBold"/>
              </a:rPr>
              <a:t>Definition</a:t>
            </a:r>
            <a:r>
              <a:t>: An activity in which two partners are engaged with each other in the same cooperative activity, attending to the same objects</a:t>
            </a:r>
          </a:p>
          <a:p>
            <a:pPr marL="248951" indent="-248951" defTabSz="279311">
              <a:spcBef>
                <a:spcPts val="2180"/>
              </a:spcBef>
              <a:defRPr sz="3128"/>
            </a:pPr>
            <a:r>
              <a:t>During sessions, therapists alternate between object focused and sensory-social joint routines. Sessions begin and end with “hello” and “goodbye” routines, and generally include a snack. Each joint activity typically lasts for a few minutes. </a:t>
            </a:r>
          </a:p>
          <a:p>
            <a:pPr marL="248951" indent="-248951" defTabSz="279311">
              <a:spcBef>
                <a:spcPts val="2180"/>
              </a:spcBef>
              <a:defRPr sz="3128"/>
            </a:pPr>
            <a:r>
              <a:t>The goals of ESDM joint activities:</a:t>
            </a:r>
          </a:p>
          <a:p>
            <a:pPr marL="497902" lvl="1" indent="-248951" defTabSz="279311">
              <a:spcBef>
                <a:spcPts val="2180"/>
              </a:spcBef>
              <a:defRPr sz="3128"/>
            </a:pPr>
            <a:r>
              <a:t>Engage the child in activities that provide practice opportunities for target skills</a:t>
            </a:r>
          </a:p>
          <a:p>
            <a:pPr marL="497902" lvl="1" indent="-248951" defTabSz="279311">
              <a:spcBef>
                <a:spcPts val="2180"/>
              </a:spcBef>
              <a:defRPr sz="3128"/>
            </a:pPr>
            <a:r>
              <a:t>Develop a positive relationship with the child in which the adult makes activities more interesting and socially rewarding</a:t>
            </a:r>
          </a:p>
        </p:txBody>
      </p:sp>
      <p:sp>
        <p:nvSpPr>
          <p:cNvPr id="199" name="Shape 199"/>
          <p:cNvSpPr/>
          <p:nvPr/>
        </p:nvSpPr>
        <p:spPr>
          <a:xfrm>
            <a:off x="4368801" y="6317358"/>
            <a:ext cx="291829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(Rogers &amp; Dawson, 2010)</a:t>
            </a:r>
          </a:p>
        </p:txBody>
      </p:sp>
    </p:spTree>
    <p:extLst>
      <p:ext uri="{BB962C8B-B14F-4D97-AF65-F5344CB8AC3E}">
        <p14:creationId xmlns:p14="http://schemas.microsoft.com/office/powerpoint/2010/main" val="1747433862"/>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9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9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98">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198">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1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67512"/>
          </a:xfrm>
        </p:spPr>
        <p:txBody>
          <a:bodyPr>
            <a:normAutofit/>
          </a:bodyPr>
          <a:lstStyle/>
          <a:p>
            <a:pPr algn="ctr"/>
            <a:r>
              <a:rPr lang="en-US" b="1" dirty="0" smtClean="0"/>
              <a:t>Prevalence of ASD</a:t>
            </a:r>
            <a:endParaRPr lang="en-US" b="1" dirty="0"/>
          </a:p>
        </p:txBody>
      </p:sp>
      <p:sp>
        <p:nvSpPr>
          <p:cNvPr id="3" name="Content Placeholder 2"/>
          <p:cNvSpPr>
            <a:spLocks noGrp="1"/>
          </p:cNvSpPr>
          <p:nvPr>
            <p:ph idx="1"/>
          </p:nvPr>
        </p:nvSpPr>
        <p:spPr>
          <a:xfrm>
            <a:off x="677336" y="1371601"/>
            <a:ext cx="10905065" cy="4669762"/>
          </a:xfrm>
        </p:spPr>
        <p:txBody>
          <a:bodyPr>
            <a:normAutofit fontScale="25000" lnSpcReduction="20000"/>
          </a:bodyPr>
          <a:lstStyle/>
          <a:p>
            <a:pPr>
              <a:lnSpc>
                <a:spcPct val="90000"/>
              </a:lnSpc>
            </a:pPr>
            <a:endParaRPr lang="en-US" altLang="en-US" sz="4500" dirty="0" smtClean="0"/>
          </a:p>
          <a:p>
            <a:pPr>
              <a:lnSpc>
                <a:spcPct val="90000"/>
              </a:lnSpc>
            </a:pPr>
            <a:r>
              <a:rPr lang="en-US" altLang="en-US" sz="7200" dirty="0" smtClean="0"/>
              <a:t>ASD </a:t>
            </a:r>
            <a:r>
              <a:rPr lang="en-US" altLang="en-US" sz="7200" dirty="0"/>
              <a:t>affects up to 1 in </a:t>
            </a:r>
            <a:r>
              <a:rPr lang="en-US" altLang="en-US" sz="7200" dirty="0" smtClean="0"/>
              <a:t>59 </a:t>
            </a:r>
            <a:r>
              <a:rPr lang="en-US" altLang="en-US" sz="7200" dirty="0"/>
              <a:t>people</a:t>
            </a:r>
            <a:r>
              <a:rPr lang="en-US" altLang="en-US" sz="7200" dirty="0" smtClean="0"/>
              <a:t>.*</a:t>
            </a:r>
          </a:p>
          <a:p>
            <a:pPr>
              <a:lnSpc>
                <a:spcPct val="90000"/>
              </a:lnSpc>
            </a:pPr>
            <a:endParaRPr lang="en-US" altLang="en-US" sz="7200" dirty="0" smtClean="0"/>
          </a:p>
          <a:p>
            <a:pPr>
              <a:lnSpc>
                <a:spcPct val="90000"/>
              </a:lnSpc>
            </a:pPr>
            <a:r>
              <a:rPr lang="en-US" altLang="en-US" sz="7200" dirty="0" smtClean="0"/>
              <a:t>1 in 37 boys and 1 in 151 girls.</a:t>
            </a:r>
          </a:p>
          <a:p>
            <a:pPr>
              <a:lnSpc>
                <a:spcPct val="90000"/>
              </a:lnSpc>
            </a:pPr>
            <a:r>
              <a:rPr lang="en-US" sz="7200" dirty="0"/>
              <a:t>Boys are four times more likely to be diagnosed with autism than girls.  </a:t>
            </a:r>
          </a:p>
          <a:p>
            <a:pPr marL="0" indent="0">
              <a:lnSpc>
                <a:spcPct val="90000"/>
              </a:lnSpc>
              <a:buNone/>
              <a:defRPr/>
            </a:pPr>
            <a:endParaRPr lang="en-US" sz="7200" dirty="0"/>
          </a:p>
          <a:p>
            <a:pPr>
              <a:lnSpc>
                <a:spcPct val="90000"/>
              </a:lnSpc>
              <a:defRPr/>
            </a:pPr>
            <a:r>
              <a:rPr lang="en-US" sz="7200" dirty="0"/>
              <a:t>A new case of ASD is diagnosed nearly every 20 minutes</a:t>
            </a:r>
            <a:r>
              <a:rPr lang="en-US" sz="7200" dirty="0" smtClean="0"/>
              <a:t>.</a:t>
            </a:r>
          </a:p>
          <a:p>
            <a:pPr>
              <a:lnSpc>
                <a:spcPct val="90000"/>
              </a:lnSpc>
              <a:defRPr/>
            </a:pPr>
            <a:endParaRPr lang="en-US" sz="7200" dirty="0" smtClean="0"/>
          </a:p>
          <a:p>
            <a:pPr>
              <a:buFont typeface="Arial"/>
              <a:buChar char="•"/>
            </a:pPr>
            <a:r>
              <a:rPr lang="en-US" sz="7200" dirty="0">
                <a:solidFill>
                  <a:srgbClr val="000000"/>
                </a:solidFill>
              </a:rPr>
              <a:t>Largest increases in Hispanic and African- </a:t>
            </a:r>
            <a:r>
              <a:rPr lang="en-US" sz="7200" dirty="0" smtClean="0">
                <a:solidFill>
                  <a:srgbClr val="000000"/>
                </a:solidFill>
              </a:rPr>
              <a:t>American </a:t>
            </a:r>
            <a:r>
              <a:rPr lang="en-US" sz="7200" dirty="0">
                <a:solidFill>
                  <a:srgbClr val="000000"/>
                </a:solidFill>
              </a:rPr>
              <a:t>children.</a:t>
            </a:r>
          </a:p>
          <a:p>
            <a:pPr>
              <a:buFont typeface="Arial"/>
              <a:buChar char="•"/>
            </a:pPr>
            <a:endParaRPr lang="en-US" sz="7200" dirty="0">
              <a:solidFill>
                <a:srgbClr val="000000"/>
              </a:solidFill>
            </a:endParaRPr>
          </a:p>
          <a:p>
            <a:pPr>
              <a:buFont typeface="Arial"/>
              <a:buChar char="•"/>
            </a:pPr>
            <a:r>
              <a:rPr lang="en-US" sz="7200" dirty="0">
                <a:solidFill>
                  <a:srgbClr val="000000"/>
                </a:solidFill>
              </a:rPr>
              <a:t>Siblings of children with autism are at higher risk of developing autism</a:t>
            </a:r>
            <a:endParaRPr lang="en-US" sz="7200" dirty="0" smtClean="0"/>
          </a:p>
          <a:p>
            <a:pPr marL="0" indent="0">
              <a:lnSpc>
                <a:spcPct val="90000"/>
              </a:lnSpc>
              <a:buNone/>
              <a:defRPr/>
            </a:pPr>
            <a:endParaRPr lang="en-US" sz="7200" dirty="0"/>
          </a:p>
          <a:p>
            <a:pPr>
              <a:lnSpc>
                <a:spcPct val="90000"/>
              </a:lnSpc>
              <a:defRPr/>
            </a:pPr>
            <a:r>
              <a:rPr lang="en-US" sz="7200" dirty="0"/>
              <a:t>Developmental regression, or loss of skills, such as language and social interests, affects around 1 in 5 children who will go on to be diagnosed with autism and typically occurs between ages 1 and 3.</a:t>
            </a:r>
            <a:r>
              <a:rPr lang="en-US" sz="8600" dirty="0"/>
              <a:t> </a:t>
            </a:r>
          </a:p>
          <a:p>
            <a:pPr>
              <a:lnSpc>
                <a:spcPct val="90000"/>
              </a:lnSpc>
              <a:defRPr/>
            </a:pPr>
            <a:endParaRPr lang="en-US" sz="8600" dirty="0"/>
          </a:p>
          <a:p>
            <a:pPr>
              <a:lnSpc>
                <a:spcPct val="90000"/>
              </a:lnSpc>
              <a:buNone/>
              <a:defRPr/>
            </a:pPr>
            <a:r>
              <a:rPr lang="en-US" sz="8600" dirty="0"/>
              <a:t>                  *Centers for Disease Control, </a:t>
            </a:r>
            <a:r>
              <a:rPr lang="en-US" sz="8600" dirty="0" smtClean="0"/>
              <a:t>2018</a:t>
            </a:r>
            <a:endParaRPr lang="en-US" sz="8600" dirty="0"/>
          </a:p>
          <a:p>
            <a:pPr>
              <a:lnSpc>
                <a:spcPct val="90000"/>
              </a:lnSpc>
              <a:buNone/>
            </a:pPr>
            <a:endParaRPr lang="en-US" altLang="en-US" dirty="0">
              <a:latin typeface="Arial" panose="020B0604020202020204" pitchFamily="34" charset="0"/>
            </a:endParaRPr>
          </a:p>
          <a:p>
            <a:endParaRPr lang="en-US" dirty="0"/>
          </a:p>
        </p:txBody>
      </p:sp>
    </p:spTree>
    <p:extLst>
      <p:ext uri="{BB962C8B-B14F-4D97-AF65-F5344CB8AC3E}">
        <p14:creationId xmlns:p14="http://schemas.microsoft.com/office/powerpoint/2010/main" val="3532268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xfrm>
            <a:off x="333375" y="178595"/>
            <a:ext cx="11525251" cy="1013659"/>
          </a:xfrm>
          <a:prstGeom prst="rect">
            <a:avLst/>
          </a:prstGeom>
        </p:spPr>
        <p:txBody>
          <a:bodyPr>
            <a:normAutofit/>
          </a:bodyPr>
          <a:lstStyle/>
          <a:p>
            <a:pPr algn="l" defTabSz="266987">
              <a:defRPr sz="4680"/>
            </a:pPr>
            <a:r>
              <a:rPr b="1" dirty="0"/>
              <a:t>Tracking </a:t>
            </a:r>
            <a:r>
              <a:rPr lang="en-US" b="1" dirty="0" smtClean="0"/>
              <a:t>P</a:t>
            </a:r>
            <a:r>
              <a:rPr b="1" dirty="0" smtClean="0"/>
              <a:t>rogress</a:t>
            </a:r>
            <a:r>
              <a:rPr b="1" dirty="0"/>
              <a:t>: </a:t>
            </a:r>
            <a:r>
              <a:rPr b="1" dirty="0" smtClean="0"/>
              <a:t>the </a:t>
            </a:r>
            <a:r>
              <a:rPr lang="en-US" b="1" dirty="0" smtClean="0"/>
              <a:t>D</a:t>
            </a:r>
            <a:r>
              <a:rPr b="1" dirty="0" smtClean="0"/>
              <a:t>ata </a:t>
            </a:r>
            <a:r>
              <a:rPr lang="en-US" b="1" dirty="0" smtClean="0"/>
              <a:t>S</a:t>
            </a:r>
            <a:r>
              <a:rPr b="1" dirty="0" smtClean="0"/>
              <a:t>heet</a:t>
            </a:r>
            <a:endParaRPr b="1" dirty="0"/>
          </a:p>
        </p:txBody>
      </p:sp>
      <p:sp>
        <p:nvSpPr>
          <p:cNvPr id="202" name="Shape 202"/>
          <p:cNvSpPr>
            <a:spLocks noGrp="1"/>
          </p:cNvSpPr>
          <p:nvPr>
            <p:ph type="body" idx="1"/>
          </p:nvPr>
        </p:nvSpPr>
        <p:spPr>
          <a:xfrm>
            <a:off x="406400" y="1143000"/>
            <a:ext cx="11525251" cy="5207124"/>
          </a:xfrm>
          <a:prstGeom prst="rect">
            <a:avLst/>
          </a:prstGeom>
        </p:spPr>
        <p:txBody>
          <a:bodyPr>
            <a:normAutofit fontScale="70000" lnSpcReduction="20000"/>
          </a:bodyPr>
          <a:lstStyle/>
          <a:p>
            <a:pPr marL="303866" indent="-303866" defTabSz="340923">
              <a:spcBef>
                <a:spcPts val="2672"/>
              </a:spcBef>
              <a:defRPr sz="3818"/>
            </a:pPr>
            <a:r>
              <a:rPr dirty="0"/>
              <a:t>For every objective, note the date started and the date the objective is passed</a:t>
            </a:r>
          </a:p>
          <a:p>
            <a:pPr marL="303866" indent="-303866" defTabSz="340923">
              <a:spcBef>
                <a:spcPts val="2672"/>
              </a:spcBef>
              <a:defRPr sz="3818"/>
            </a:pPr>
            <a:r>
              <a:rPr dirty="0"/>
              <a:t>During each session, therapists aim to probe acquisition skills and recently mastered skills</a:t>
            </a:r>
          </a:p>
          <a:p>
            <a:pPr marL="303866" indent="-303866" defTabSz="340923">
              <a:spcBef>
                <a:spcPts val="2672"/>
              </a:spcBef>
              <a:defRPr sz="3818"/>
            </a:pPr>
            <a:r>
              <a:rPr dirty="0"/>
              <a:t>Data marked the same way as on the Curriculum checklist (+, +/-, or -)</a:t>
            </a:r>
          </a:p>
          <a:p>
            <a:pPr marL="303866" indent="-303866" defTabSz="340923">
              <a:spcBef>
                <a:spcPts val="2672"/>
              </a:spcBef>
              <a:defRPr sz="3818"/>
            </a:pPr>
            <a:r>
              <a:rPr dirty="0"/>
              <a:t>During a one hour session, the therapist pauses at 15 minute intervals to mark data sheet and review which teaching targets still need to be practiced</a:t>
            </a:r>
          </a:p>
        </p:txBody>
      </p:sp>
      <p:sp>
        <p:nvSpPr>
          <p:cNvPr id="203" name="Shape 203"/>
          <p:cNvSpPr/>
          <p:nvPr/>
        </p:nvSpPr>
        <p:spPr>
          <a:xfrm>
            <a:off x="4368801" y="6317358"/>
            <a:ext cx="291829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dirty="0"/>
              <a:t>(Rogers &amp; Dawson, 2010)</a:t>
            </a:r>
          </a:p>
        </p:txBody>
      </p:sp>
    </p:spTree>
    <p:extLst>
      <p:ext uri="{BB962C8B-B14F-4D97-AF65-F5344CB8AC3E}">
        <p14:creationId xmlns:p14="http://schemas.microsoft.com/office/powerpoint/2010/main" val="3961927420"/>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0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0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prstGeom prst="rect">
            <a:avLst/>
          </a:prstGeom>
        </p:spPr>
        <p:txBody>
          <a:bodyPr>
            <a:noAutofit/>
          </a:bodyPr>
          <a:lstStyle/>
          <a:p>
            <a:pPr defTabSz="275203">
              <a:defRPr sz="4824"/>
            </a:pPr>
            <a:r>
              <a:rPr sz="3600" b="1" dirty="0"/>
              <a:t>Troubleshooting: </a:t>
            </a:r>
          </a:p>
          <a:p>
            <a:pPr defTabSz="275203">
              <a:defRPr sz="4824"/>
            </a:pPr>
            <a:r>
              <a:rPr sz="3600" b="1" dirty="0"/>
              <a:t>When a </a:t>
            </a:r>
            <a:r>
              <a:rPr lang="en-US" sz="3600" b="1" dirty="0" smtClean="0"/>
              <a:t>C</a:t>
            </a:r>
            <a:r>
              <a:rPr sz="3600" b="1" dirty="0" smtClean="0"/>
              <a:t>hild </a:t>
            </a:r>
            <a:r>
              <a:rPr sz="3600" b="1" dirty="0"/>
              <a:t>is </a:t>
            </a:r>
            <a:r>
              <a:rPr lang="en-US" sz="3600" b="1" dirty="0" smtClean="0"/>
              <a:t>N</a:t>
            </a:r>
            <a:r>
              <a:rPr sz="3600" b="1" dirty="0" smtClean="0"/>
              <a:t>ot </a:t>
            </a:r>
            <a:r>
              <a:rPr lang="en-US" sz="3600" b="1" dirty="0" smtClean="0"/>
              <a:t>P</a:t>
            </a:r>
            <a:r>
              <a:rPr sz="3600" b="1" dirty="0" smtClean="0"/>
              <a:t>rogressing</a:t>
            </a:r>
            <a:endParaRPr sz="3600" b="1" dirty="0"/>
          </a:p>
        </p:txBody>
      </p:sp>
      <p:sp>
        <p:nvSpPr>
          <p:cNvPr id="206" name="Shape 206"/>
          <p:cNvSpPr>
            <a:spLocks noGrp="1"/>
          </p:cNvSpPr>
          <p:nvPr>
            <p:ph idx="1"/>
          </p:nvPr>
        </p:nvSpPr>
        <p:spPr>
          <a:prstGeom prst="rect">
            <a:avLst/>
          </a:prstGeom>
        </p:spPr>
        <p:txBody>
          <a:bodyPr>
            <a:normAutofit fontScale="70000" lnSpcReduction="20000"/>
          </a:bodyPr>
          <a:lstStyle/>
          <a:p>
            <a:pPr marL="270203" indent="-270203" defTabSz="365568">
              <a:spcBef>
                <a:spcPts val="2320"/>
              </a:spcBef>
              <a:defRPr sz="3382">
                <a:latin typeface="Gill Sans SemiBold"/>
                <a:ea typeface="Gill Sans SemiBold"/>
                <a:cs typeface="Gill Sans SemiBold"/>
                <a:sym typeface="Gill Sans SemiBold"/>
              </a:defRPr>
            </a:pPr>
            <a:r>
              <a:rPr dirty="0"/>
              <a:t>Adequate progress: </a:t>
            </a:r>
            <a:r>
              <a:rPr dirty="0">
                <a:latin typeface="+mn-lt"/>
                <a:ea typeface="+mn-ea"/>
                <a:cs typeface="+mn-cs"/>
                <a:sym typeface="Gill Sans Light"/>
              </a:rPr>
              <a:t>measurable progress on acquisition skills as reflected by data sheets, every 3-5 days for children receiving 20+ hours/week of therapy, or every 1-2 weeks for children receiving less intensive therapy</a:t>
            </a:r>
          </a:p>
          <a:p>
            <a:pPr marL="270203" indent="-270203" defTabSz="365568">
              <a:spcBef>
                <a:spcPts val="2320"/>
              </a:spcBef>
              <a:defRPr sz="3382">
                <a:latin typeface="Gill Sans SemiBold"/>
                <a:ea typeface="Gill Sans SemiBold"/>
                <a:cs typeface="Gill Sans SemiBold"/>
                <a:sym typeface="Gill Sans SemiBold"/>
              </a:defRPr>
            </a:pPr>
            <a:r>
              <a:rPr dirty="0">
                <a:latin typeface="+mn-lt"/>
                <a:ea typeface="+mn-ea"/>
                <a:cs typeface="+mn-cs"/>
                <a:sym typeface="Gill Sans Light"/>
              </a:rPr>
              <a:t>What to adjust:</a:t>
            </a:r>
          </a:p>
          <a:p>
            <a:pPr marL="540405" lvl="1" indent="-270203" defTabSz="365568">
              <a:spcBef>
                <a:spcPts val="2320"/>
              </a:spcBef>
              <a:defRPr sz="3382">
                <a:latin typeface="Gill Sans SemiBold"/>
                <a:ea typeface="Gill Sans SemiBold"/>
                <a:cs typeface="Gill Sans SemiBold"/>
                <a:sym typeface="Gill Sans SemiBold"/>
              </a:defRPr>
            </a:pPr>
            <a:r>
              <a:rPr dirty="0">
                <a:latin typeface="+mn-lt"/>
                <a:ea typeface="+mn-ea"/>
                <a:cs typeface="+mn-cs"/>
                <a:sym typeface="Gill Sans Light"/>
              </a:rPr>
              <a:t>Reinforcer strength</a:t>
            </a:r>
          </a:p>
          <a:p>
            <a:pPr marL="540405" lvl="1" indent="-270203" defTabSz="365568">
              <a:spcBef>
                <a:spcPts val="2320"/>
              </a:spcBef>
              <a:defRPr sz="3382">
                <a:latin typeface="Gill Sans SemiBold"/>
                <a:ea typeface="Gill Sans SemiBold"/>
                <a:cs typeface="Gill Sans SemiBold"/>
                <a:sym typeface="Gill Sans SemiBold"/>
              </a:defRPr>
            </a:pPr>
            <a:r>
              <a:rPr dirty="0">
                <a:latin typeface="+mn-lt"/>
                <a:ea typeface="+mn-ea"/>
                <a:cs typeface="+mn-cs"/>
                <a:sym typeface="Gill Sans Light"/>
              </a:rPr>
              <a:t>Teaching structure</a:t>
            </a:r>
          </a:p>
          <a:p>
            <a:pPr marL="540405" lvl="1" indent="-270203" defTabSz="365568">
              <a:spcBef>
                <a:spcPts val="2320"/>
              </a:spcBef>
              <a:defRPr sz="3382">
                <a:latin typeface="Gill Sans SemiBold"/>
                <a:ea typeface="Gill Sans SemiBold"/>
                <a:cs typeface="Gill Sans SemiBold"/>
                <a:sym typeface="Gill Sans SemiBold"/>
              </a:defRPr>
            </a:pPr>
            <a:r>
              <a:rPr dirty="0">
                <a:latin typeface="+mn-lt"/>
                <a:ea typeface="+mn-ea"/>
                <a:cs typeface="+mn-cs"/>
                <a:sym typeface="Gill Sans Light"/>
              </a:rPr>
              <a:t>Visual supports</a:t>
            </a:r>
          </a:p>
        </p:txBody>
      </p:sp>
    </p:spTree>
    <p:extLst>
      <p:ext uri="{BB962C8B-B14F-4D97-AF65-F5344CB8AC3E}">
        <p14:creationId xmlns:p14="http://schemas.microsoft.com/office/powerpoint/2010/main" val="3681834874"/>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0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206">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206">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2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439" y="93485"/>
            <a:ext cx="6489290" cy="6660935"/>
          </a:xfrm>
          <a:prstGeom prst="rect">
            <a:avLst/>
          </a:prstGeom>
        </p:spPr>
      </p:pic>
    </p:spTree>
    <p:extLst>
      <p:ext uri="{BB962C8B-B14F-4D97-AF65-F5344CB8AC3E}">
        <p14:creationId xmlns:p14="http://schemas.microsoft.com/office/powerpoint/2010/main" val="1328709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4B3C69-367C-4F02-A431-94DB23054C00}"/>
              </a:ext>
            </a:extLst>
          </p:cNvPr>
          <p:cNvSpPr>
            <a:spLocks noGrp="1"/>
          </p:cNvSpPr>
          <p:nvPr>
            <p:ph type="title"/>
          </p:nvPr>
        </p:nvSpPr>
        <p:spPr>
          <a:xfrm>
            <a:off x="653143" y="284176"/>
            <a:ext cx="10333856" cy="1059432"/>
          </a:xfrm>
        </p:spPr>
        <p:txBody>
          <a:bodyPr>
            <a:normAutofit fontScale="90000"/>
          </a:bodyPr>
          <a:lstStyle/>
          <a:p>
            <a:r>
              <a:rPr lang="en-US" sz="4400" dirty="0"/>
              <a:t>Early Start Denver Model:</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49E77769-456A-4B6C-8C5B-F9D53A120744}"/>
              </a:ext>
            </a:extLst>
          </p:cNvPr>
          <p:cNvSpPr>
            <a:spLocks noGrp="1"/>
          </p:cNvSpPr>
          <p:nvPr>
            <p:ph idx="1"/>
          </p:nvPr>
        </p:nvSpPr>
        <p:spPr>
          <a:xfrm>
            <a:off x="838200" y="1511559"/>
            <a:ext cx="7270630" cy="5062265"/>
          </a:xfrm>
        </p:spPr>
        <p:txBody>
          <a:bodyPr>
            <a:normAutofit lnSpcReduction="10000"/>
          </a:bodyPr>
          <a:lstStyle/>
          <a:p>
            <a:pPr marL="0" indent="0">
              <a:buNone/>
            </a:pPr>
            <a:r>
              <a:rPr lang="en-US" sz="3200" b="1" u="sng" dirty="0"/>
              <a:t>Becoming a Play Partner: </a:t>
            </a:r>
          </a:p>
          <a:p>
            <a:pPr marL="0" indent="0">
              <a:buNone/>
            </a:pPr>
            <a:r>
              <a:rPr lang="en-US" sz="3200" dirty="0"/>
              <a:t>Involves first establishing your presence as helpful and reinforcing</a:t>
            </a:r>
          </a:p>
          <a:p>
            <a:pPr marL="0" indent="0">
              <a:buNone/>
            </a:pPr>
            <a:r>
              <a:rPr lang="en-US" sz="3200" dirty="0"/>
              <a:t>-and then taking a more active role in the play</a:t>
            </a:r>
          </a:p>
          <a:p>
            <a:pPr marL="514350" indent="-514350">
              <a:buFont typeface="+mj-lt"/>
              <a:buAutoNum type="arabicPeriod"/>
            </a:pPr>
            <a:endParaRPr lang="en-US" sz="3200" dirty="0"/>
          </a:p>
          <a:p>
            <a:pPr marL="0" indent="0">
              <a:buNone/>
            </a:pPr>
            <a:r>
              <a:rPr lang="en-US" sz="3200" dirty="0"/>
              <a:t>Developing the play into elaborated joint activity routines </a:t>
            </a:r>
          </a:p>
          <a:p>
            <a:pPr marL="0" indent="0">
              <a:buNone/>
            </a:pPr>
            <a:r>
              <a:rPr lang="en-US" sz="3200" dirty="0"/>
              <a:t>-with and without objects</a:t>
            </a:r>
          </a:p>
        </p:txBody>
      </p:sp>
      <p:pic>
        <p:nvPicPr>
          <p:cNvPr id="7170" name="Picture 2" descr="Image result for mom and kids playing">
            <a:extLst>
              <a:ext uri="{FF2B5EF4-FFF2-40B4-BE49-F238E27FC236}">
                <a16:creationId xmlns="" xmlns:a16="http://schemas.microsoft.com/office/drawing/2014/main" id="{51130ABF-4378-4B95-B06C-88432B2BA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8830" y="105938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980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E26436-B494-4B0C-801E-73ABF922E359}"/>
              </a:ext>
            </a:extLst>
          </p:cNvPr>
          <p:cNvSpPr>
            <a:spLocks noGrp="1"/>
          </p:cNvSpPr>
          <p:nvPr>
            <p:ph type="title"/>
          </p:nvPr>
        </p:nvSpPr>
        <p:spPr>
          <a:xfrm>
            <a:off x="677334" y="609600"/>
            <a:ext cx="8596668" cy="718868"/>
          </a:xfrm>
        </p:spPr>
        <p:txBody>
          <a:bodyPr/>
          <a:lstStyle/>
          <a:p>
            <a:r>
              <a:rPr lang="en-US" dirty="0"/>
              <a:t>Becoming a Play Partner</a:t>
            </a:r>
          </a:p>
        </p:txBody>
      </p:sp>
      <p:sp>
        <p:nvSpPr>
          <p:cNvPr id="3" name="Content Placeholder 2">
            <a:extLst>
              <a:ext uri="{FF2B5EF4-FFF2-40B4-BE49-F238E27FC236}">
                <a16:creationId xmlns="" xmlns:a16="http://schemas.microsoft.com/office/drawing/2014/main" id="{67F6B3D8-6944-43CC-8805-B1F0CB2AAC84}"/>
              </a:ext>
            </a:extLst>
          </p:cNvPr>
          <p:cNvSpPr>
            <a:spLocks noGrp="1"/>
          </p:cNvSpPr>
          <p:nvPr>
            <p:ph idx="1"/>
          </p:nvPr>
        </p:nvSpPr>
        <p:spPr>
          <a:xfrm>
            <a:off x="742648" y="1483743"/>
            <a:ext cx="8979849" cy="5141344"/>
          </a:xfrm>
        </p:spPr>
        <p:txBody>
          <a:bodyPr>
            <a:normAutofit lnSpcReduction="10000"/>
          </a:bodyPr>
          <a:lstStyle/>
          <a:p>
            <a:r>
              <a:rPr lang="en-US" sz="2000" b="1" u="sng" dirty="0"/>
              <a:t>Motivation is Crucial for teaching</a:t>
            </a:r>
          </a:p>
          <a:p>
            <a:pPr lvl="1"/>
            <a:r>
              <a:rPr lang="en-US" sz="2000" dirty="0"/>
              <a:t>Demonstrated by interest and approach behavior</a:t>
            </a:r>
          </a:p>
          <a:p>
            <a:pPr lvl="1"/>
            <a:r>
              <a:rPr lang="en-US" sz="2000" dirty="0"/>
              <a:t>Watching with positive affect or interest, leaning or moving toward, or trying to attain something</a:t>
            </a:r>
          </a:p>
          <a:p>
            <a:pPr lvl="1"/>
            <a:endParaRPr lang="en-US" sz="2000" dirty="0"/>
          </a:p>
          <a:p>
            <a:pPr lvl="1"/>
            <a:r>
              <a:rPr lang="en-US" sz="2000" dirty="0"/>
              <a:t>Children with autism are less socially motivated than others </a:t>
            </a:r>
          </a:p>
          <a:p>
            <a:pPr lvl="2"/>
            <a:r>
              <a:rPr lang="en-US" sz="2000" dirty="0"/>
              <a:t>Attention, social approval, and “being like” others  does not carry the same degree of reward or motivational value </a:t>
            </a:r>
          </a:p>
          <a:p>
            <a:pPr marL="457200" lvl="1" indent="0">
              <a:buNone/>
            </a:pPr>
            <a:endParaRPr lang="en-US" sz="2000" dirty="0"/>
          </a:p>
          <a:p>
            <a:pPr lvl="1"/>
            <a:r>
              <a:rPr lang="en-US" sz="2000" dirty="0"/>
              <a:t>Their interest is typical focused on the physical environment around them </a:t>
            </a:r>
          </a:p>
          <a:p>
            <a:pPr lvl="2"/>
            <a:r>
              <a:rPr lang="en-US" sz="2000" dirty="0"/>
              <a:t>Motivated to obtain objects, to handle favorite objects, to create interesting effects with objects and to go get help with objects they enjoy</a:t>
            </a:r>
          </a:p>
          <a:p>
            <a:pPr lvl="1"/>
            <a:endParaRPr lang="en-US" dirty="0"/>
          </a:p>
          <a:p>
            <a:pPr lvl="1"/>
            <a:endParaRPr lang="en-US" dirty="0"/>
          </a:p>
          <a:p>
            <a:pPr marL="914400" lvl="2" indent="0">
              <a:buNone/>
            </a:pPr>
            <a:endParaRPr lang="en-US" dirty="0"/>
          </a:p>
          <a:p>
            <a:pPr marL="914400" lvl="2" indent="0">
              <a:buNone/>
            </a:pPr>
            <a:endParaRPr lang="en-US" dirty="0"/>
          </a:p>
        </p:txBody>
      </p:sp>
    </p:spTree>
    <p:extLst>
      <p:ext uri="{BB962C8B-B14F-4D97-AF65-F5344CB8AC3E}">
        <p14:creationId xmlns:p14="http://schemas.microsoft.com/office/powerpoint/2010/main" val="2890237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5361AB-8D1F-4A62-83D9-3347C93A0F5B}"/>
              </a:ext>
            </a:extLst>
          </p:cNvPr>
          <p:cNvSpPr>
            <a:spLocks noGrp="1"/>
          </p:cNvSpPr>
          <p:nvPr>
            <p:ph type="title"/>
          </p:nvPr>
        </p:nvSpPr>
        <p:spPr/>
        <p:txBody>
          <a:bodyPr/>
          <a:lstStyle/>
          <a:p>
            <a:r>
              <a:rPr lang="en-US" dirty="0"/>
              <a:t>Becoming a Play Partner</a:t>
            </a:r>
          </a:p>
        </p:txBody>
      </p:sp>
      <p:sp>
        <p:nvSpPr>
          <p:cNvPr id="3" name="Content Placeholder 2">
            <a:extLst>
              <a:ext uri="{FF2B5EF4-FFF2-40B4-BE49-F238E27FC236}">
                <a16:creationId xmlns="" xmlns:a16="http://schemas.microsoft.com/office/drawing/2014/main" id="{0BC41B5C-7009-4423-9822-340CD90692A2}"/>
              </a:ext>
            </a:extLst>
          </p:cNvPr>
          <p:cNvSpPr>
            <a:spLocks noGrp="1"/>
          </p:cNvSpPr>
          <p:nvPr>
            <p:ph idx="1"/>
          </p:nvPr>
        </p:nvSpPr>
        <p:spPr>
          <a:xfrm>
            <a:off x="838200" y="1887522"/>
            <a:ext cx="8212494" cy="4522513"/>
          </a:xfrm>
        </p:spPr>
        <p:txBody>
          <a:bodyPr>
            <a:normAutofit/>
          </a:bodyPr>
          <a:lstStyle/>
          <a:p>
            <a:pPr marL="0" indent="0" algn="ctr">
              <a:buNone/>
            </a:pPr>
            <a:r>
              <a:rPr lang="en-US" sz="2400" dirty="0"/>
              <a:t>We need materials and activities that stimulate child’s </a:t>
            </a:r>
          </a:p>
          <a:p>
            <a:pPr marL="0" indent="0" algn="ctr">
              <a:buNone/>
            </a:pPr>
            <a:r>
              <a:rPr lang="en-US" sz="2400" dirty="0"/>
              <a:t>interest, energy, positive affect.</a:t>
            </a:r>
          </a:p>
          <a:p>
            <a:pPr algn="ctr"/>
            <a:endParaRPr lang="en-US" sz="2400" dirty="0"/>
          </a:p>
          <a:p>
            <a:pPr marL="0" indent="0" algn="ctr">
              <a:buNone/>
            </a:pPr>
            <a:r>
              <a:rPr lang="en-US" sz="2400" dirty="0"/>
              <a:t>A motivated child is a focused child, </a:t>
            </a:r>
          </a:p>
          <a:p>
            <a:pPr marL="0" indent="0" algn="ctr">
              <a:buNone/>
            </a:pPr>
            <a:r>
              <a:rPr lang="en-US" sz="2400" dirty="0"/>
              <a:t>attentive and </a:t>
            </a:r>
          </a:p>
          <a:p>
            <a:pPr marL="0" indent="0" algn="ctr">
              <a:buNone/>
            </a:pPr>
            <a:r>
              <a:rPr lang="en-US" sz="2400" dirty="0"/>
              <a:t>ready to learn.</a:t>
            </a:r>
          </a:p>
          <a:p>
            <a:pPr marL="0" indent="0" algn="ctr">
              <a:buNone/>
            </a:pPr>
            <a:endParaRPr lang="en-US" dirty="0"/>
          </a:p>
          <a:p>
            <a:pPr marL="0" indent="0" algn="ctr">
              <a:buNone/>
            </a:pPr>
            <a:r>
              <a:rPr lang="en-US" sz="5400" dirty="0"/>
              <a:t>FIND THE SMILE</a:t>
            </a:r>
          </a:p>
        </p:txBody>
      </p:sp>
      <p:pic>
        <p:nvPicPr>
          <p:cNvPr id="5" name="Picture 4" descr="A person sitting in a room&#10;&#10;Description automatically generated">
            <a:extLst>
              <a:ext uri="{FF2B5EF4-FFF2-40B4-BE49-F238E27FC236}">
                <a16:creationId xmlns="" xmlns:a16="http://schemas.microsoft.com/office/drawing/2014/main" id="{E89AF54C-8DBA-4519-910C-483C807C3F5A}"/>
              </a:ext>
            </a:extLst>
          </p:cNvPr>
          <p:cNvPicPr>
            <a:picLocks noChangeAspect="1"/>
          </p:cNvPicPr>
          <p:nvPr/>
        </p:nvPicPr>
        <p:blipFill rotWithShape="1">
          <a:blip r:embed="rId2">
            <a:extLst>
              <a:ext uri="{28A0092B-C50C-407E-A947-70E740481C1C}">
                <a14:useLocalDpi xmlns:a14="http://schemas.microsoft.com/office/drawing/2010/main" val="0"/>
              </a:ext>
            </a:extLst>
          </a:blip>
          <a:srcRect l="9522" t="18951" r="14891"/>
          <a:stretch/>
        </p:blipFill>
        <p:spPr>
          <a:xfrm>
            <a:off x="8417168" y="2985477"/>
            <a:ext cx="3157417" cy="3780339"/>
          </a:xfrm>
          <a:prstGeom prst="rect">
            <a:avLst/>
          </a:prstGeom>
        </p:spPr>
      </p:pic>
    </p:spTree>
    <p:extLst>
      <p:ext uri="{BB962C8B-B14F-4D97-AF65-F5344CB8AC3E}">
        <p14:creationId xmlns:p14="http://schemas.microsoft.com/office/powerpoint/2010/main" val="3043900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10FAF5-AD62-4203-823C-D5465E15DCF2}"/>
              </a:ext>
            </a:extLst>
          </p:cNvPr>
          <p:cNvSpPr>
            <a:spLocks noGrp="1"/>
          </p:cNvSpPr>
          <p:nvPr>
            <p:ph type="title"/>
          </p:nvPr>
        </p:nvSpPr>
        <p:spPr/>
        <p:txBody>
          <a:bodyPr/>
          <a:lstStyle/>
          <a:p>
            <a:r>
              <a:rPr lang="en-US" dirty="0"/>
              <a:t>Becoming a Play Partner</a:t>
            </a:r>
          </a:p>
        </p:txBody>
      </p:sp>
      <p:sp>
        <p:nvSpPr>
          <p:cNvPr id="3" name="Content Placeholder 2">
            <a:extLst>
              <a:ext uri="{FF2B5EF4-FFF2-40B4-BE49-F238E27FC236}">
                <a16:creationId xmlns="" xmlns:a16="http://schemas.microsoft.com/office/drawing/2014/main" id="{84448BC3-1A39-46E9-BDA2-9F409428E478}"/>
              </a:ext>
            </a:extLst>
          </p:cNvPr>
          <p:cNvSpPr>
            <a:spLocks noGrp="1"/>
          </p:cNvSpPr>
          <p:nvPr>
            <p:ph idx="1"/>
          </p:nvPr>
        </p:nvSpPr>
        <p:spPr>
          <a:xfrm>
            <a:off x="513184" y="1988191"/>
            <a:ext cx="10840616" cy="4188772"/>
          </a:xfrm>
        </p:spPr>
        <p:txBody>
          <a:bodyPr>
            <a:normAutofit/>
          </a:bodyPr>
          <a:lstStyle/>
          <a:p>
            <a:pPr marL="0" indent="0" algn="ctr">
              <a:buNone/>
            </a:pPr>
            <a:r>
              <a:rPr lang="en-US" sz="3000" dirty="0"/>
              <a:t>Strong motivation supports active learners. </a:t>
            </a:r>
          </a:p>
          <a:p>
            <a:pPr marL="0" indent="0" algn="ctr">
              <a:buNone/>
            </a:pPr>
            <a:r>
              <a:rPr lang="en-US" sz="3000" dirty="0"/>
              <a:t>Active learners show initiation and spontaneity</a:t>
            </a:r>
            <a:r>
              <a:rPr lang="en-US" sz="4000" dirty="0"/>
              <a:t>.</a:t>
            </a:r>
          </a:p>
          <a:p>
            <a:pPr marL="0" indent="0" algn="ctr">
              <a:buNone/>
            </a:pPr>
            <a:endParaRPr lang="en-US" sz="4400" dirty="0"/>
          </a:p>
          <a:p>
            <a:pPr marL="0" indent="0" algn="ctr">
              <a:buNone/>
            </a:pPr>
            <a:r>
              <a:rPr lang="en-US" sz="4400" dirty="0"/>
              <a:t>TWO CHARACTERITICS THAT WE WANT TO </a:t>
            </a:r>
          </a:p>
          <a:p>
            <a:pPr marL="0" indent="0" algn="ctr">
              <a:buNone/>
            </a:pPr>
            <a:r>
              <a:rPr lang="en-US" sz="4400" dirty="0"/>
              <a:t>FOSTER IN CHILDREN WITH AUTISM</a:t>
            </a:r>
          </a:p>
        </p:txBody>
      </p:sp>
    </p:spTree>
    <p:extLst>
      <p:ext uri="{BB962C8B-B14F-4D97-AF65-F5344CB8AC3E}">
        <p14:creationId xmlns:p14="http://schemas.microsoft.com/office/powerpoint/2010/main" val="3785590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BEA76C-9E41-48D4-A7C0-D7B559A87258}"/>
              </a:ext>
            </a:extLst>
          </p:cNvPr>
          <p:cNvSpPr>
            <a:spLocks noGrp="1"/>
          </p:cNvSpPr>
          <p:nvPr>
            <p:ph type="title"/>
          </p:nvPr>
        </p:nvSpPr>
        <p:spPr>
          <a:xfrm>
            <a:off x="838200" y="365126"/>
            <a:ext cx="10515600" cy="809334"/>
          </a:xfrm>
        </p:spPr>
        <p:txBody>
          <a:bodyPr/>
          <a:lstStyle/>
          <a:p>
            <a:r>
              <a:rPr lang="en-US" dirty="0"/>
              <a:t>Becoming a Play Partner</a:t>
            </a:r>
          </a:p>
        </p:txBody>
      </p:sp>
      <p:sp>
        <p:nvSpPr>
          <p:cNvPr id="3" name="Content Placeholder 2">
            <a:extLst>
              <a:ext uri="{FF2B5EF4-FFF2-40B4-BE49-F238E27FC236}">
                <a16:creationId xmlns="" xmlns:a16="http://schemas.microsoft.com/office/drawing/2014/main" id="{D183BCA4-BF8A-4E03-95D5-6DF457E0FDD5}"/>
              </a:ext>
            </a:extLst>
          </p:cNvPr>
          <p:cNvSpPr>
            <a:spLocks noGrp="1"/>
          </p:cNvSpPr>
          <p:nvPr>
            <p:ph idx="1"/>
          </p:nvPr>
        </p:nvSpPr>
        <p:spPr>
          <a:xfrm>
            <a:off x="838200" y="1542472"/>
            <a:ext cx="10515600" cy="4950401"/>
          </a:xfrm>
        </p:spPr>
        <p:txBody>
          <a:bodyPr>
            <a:normAutofit fontScale="92500" lnSpcReduction="10000"/>
          </a:bodyPr>
          <a:lstStyle/>
          <a:p>
            <a:pPr marL="0" indent="0">
              <a:buNone/>
            </a:pPr>
            <a:r>
              <a:rPr lang="en-US" sz="2400" dirty="0"/>
              <a:t>May have a Low-Drive Child- a Child that does not approach toys</a:t>
            </a:r>
          </a:p>
          <a:p>
            <a:pPr marL="0" indent="0">
              <a:buNone/>
            </a:pPr>
            <a:endParaRPr lang="en-US" sz="2400" dirty="0"/>
          </a:p>
          <a:p>
            <a:r>
              <a:rPr lang="en-US" sz="2400" dirty="0"/>
              <a:t>Sensory Social Toys-Object spectacles </a:t>
            </a:r>
          </a:p>
          <a:p>
            <a:r>
              <a:rPr lang="en-US" sz="2400" dirty="0"/>
              <a:t>Wind up toys-little movement </a:t>
            </a:r>
          </a:p>
          <a:p>
            <a:r>
              <a:rPr lang="en-US" sz="2400" dirty="0"/>
              <a:t>Bubbles				Balloons</a:t>
            </a:r>
          </a:p>
          <a:p>
            <a:r>
              <a:rPr lang="en-US" sz="2400" dirty="0"/>
              <a:t>Pompoms			Pinwheels</a:t>
            </a:r>
          </a:p>
          <a:p>
            <a:r>
              <a:rPr lang="en-US" sz="2400" dirty="0"/>
              <a:t>Beads				Shakers</a:t>
            </a:r>
          </a:p>
          <a:p>
            <a:r>
              <a:rPr lang="en-US" sz="2400" dirty="0"/>
              <a:t>Maracas				Bells</a:t>
            </a:r>
          </a:p>
          <a:p>
            <a:r>
              <a:rPr lang="en-US" sz="2400" dirty="0"/>
              <a:t>Toy flutes			Pianos</a:t>
            </a:r>
          </a:p>
          <a:p>
            <a:pPr marL="0" indent="0">
              <a:buNone/>
            </a:pPr>
            <a:endParaRPr lang="en-US" dirty="0"/>
          </a:p>
          <a:p>
            <a:pPr marL="0" indent="0" algn="ctr">
              <a:buNone/>
            </a:pPr>
            <a:r>
              <a:rPr lang="en-US" sz="2800" dirty="0"/>
              <a:t>Need to show interest, smiles, attention, or approach</a:t>
            </a:r>
          </a:p>
        </p:txBody>
      </p:sp>
      <p:pic>
        <p:nvPicPr>
          <p:cNvPr id="6146" name="Picture 2" descr="Image result for kid blowing bubbles">
            <a:extLst>
              <a:ext uri="{FF2B5EF4-FFF2-40B4-BE49-F238E27FC236}">
                <a16:creationId xmlns="" xmlns:a16="http://schemas.microsoft.com/office/drawing/2014/main" id="{BE053DA0-341C-4F26-92D7-3A98DCC37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616" y="2575105"/>
            <a:ext cx="3833184" cy="274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144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468D4A-904C-4045-93B2-3391C64040DA}"/>
              </a:ext>
            </a:extLst>
          </p:cNvPr>
          <p:cNvSpPr>
            <a:spLocks noGrp="1"/>
          </p:cNvSpPr>
          <p:nvPr>
            <p:ph type="title"/>
          </p:nvPr>
        </p:nvSpPr>
        <p:spPr/>
        <p:txBody>
          <a:bodyPr/>
          <a:lstStyle/>
          <a:p>
            <a:r>
              <a:rPr lang="en-US" dirty="0"/>
              <a:t>Becoming a Play Partner</a:t>
            </a:r>
          </a:p>
        </p:txBody>
      </p:sp>
      <p:sp>
        <p:nvSpPr>
          <p:cNvPr id="3" name="Content Placeholder 2">
            <a:extLst>
              <a:ext uri="{FF2B5EF4-FFF2-40B4-BE49-F238E27FC236}">
                <a16:creationId xmlns="" xmlns:a16="http://schemas.microsoft.com/office/drawing/2014/main" id="{FF8CA9CB-EA89-470A-8F51-A408A2EADD95}"/>
              </a:ext>
            </a:extLst>
          </p:cNvPr>
          <p:cNvSpPr>
            <a:spLocks noGrp="1"/>
          </p:cNvSpPr>
          <p:nvPr>
            <p:ph idx="1"/>
          </p:nvPr>
        </p:nvSpPr>
        <p:spPr>
          <a:xfrm>
            <a:off x="838200" y="1427747"/>
            <a:ext cx="8892396" cy="5065128"/>
          </a:xfrm>
        </p:spPr>
        <p:txBody>
          <a:bodyPr>
            <a:normAutofit lnSpcReduction="10000"/>
          </a:bodyPr>
          <a:lstStyle/>
          <a:p>
            <a:pPr marL="0" indent="0">
              <a:buNone/>
            </a:pPr>
            <a:r>
              <a:rPr lang="en-US" sz="2400" dirty="0"/>
              <a:t>Move on to the child’s body</a:t>
            </a:r>
          </a:p>
          <a:p>
            <a:pPr marL="0" indent="0">
              <a:buNone/>
            </a:pPr>
            <a:r>
              <a:rPr lang="en-US" sz="2400" dirty="0"/>
              <a:t>Play gentle or lively Physical Games</a:t>
            </a:r>
          </a:p>
          <a:p>
            <a:pPr marL="0" indent="0">
              <a:buNone/>
            </a:pPr>
            <a:endParaRPr lang="en-US" dirty="0"/>
          </a:p>
          <a:p>
            <a:r>
              <a:rPr lang="en-US" sz="2400" dirty="0"/>
              <a:t>Spin							Small Therapy Ball</a:t>
            </a:r>
          </a:p>
          <a:p>
            <a:r>
              <a:rPr lang="en-US" sz="2400" dirty="0"/>
              <a:t>Creepy fingers			Bouncing on a Trampoline</a:t>
            </a:r>
          </a:p>
          <a:p>
            <a:r>
              <a:rPr lang="en-US" sz="2400" dirty="0"/>
              <a:t>Bouncing on knees,		Hands and Feet Games</a:t>
            </a:r>
          </a:p>
          <a:p>
            <a:pPr marL="0" indent="0">
              <a:buNone/>
            </a:pPr>
            <a:endParaRPr lang="en-US" sz="2400" dirty="0"/>
          </a:p>
          <a:p>
            <a:r>
              <a:rPr lang="en-US" sz="2400" dirty="0"/>
              <a:t>Being rolled or wrapped in a beanbag or dragged around the room in it</a:t>
            </a:r>
          </a:p>
          <a:p>
            <a:endParaRPr lang="en-US" dirty="0"/>
          </a:p>
          <a:p>
            <a:pPr marL="0" indent="0">
              <a:buNone/>
            </a:pPr>
            <a:r>
              <a:rPr lang="en-US" sz="3600" dirty="0"/>
              <a:t>		     FIND THAT SMILE</a:t>
            </a:r>
          </a:p>
        </p:txBody>
      </p:sp>
      <p:pic>
        <p:nvPicPr>
          <p:cNvPr id="5122" name="Picture 2" descr="Related image">
            <a:extLst>
              <a:ext uri="{FF2B5EF4-FFF2-40B4-BE49-F238E27FC236}">
                <a16:creationId xmlns="" xmlns:a16="http://schemas.microsoft.com/office/drawing/2014/main" id="{C9DD70FB-9DEE-4E99-ABA9-AC42BF65A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462" y="813399"/>
            <a:ext cx="4129338"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87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276999-3174-45F0-8C91-C541D5BB6B99}"/>
              </a:ext>
            </a:extLst>
          </p:cNvPr>
          <p:cNvSpPr>
            <a:spLocks noGrp="1"/>
          </p:cNvSpPr>
          <p:nvPr>
            <p:ph type="title"/>
          </p:nvPr>
        </p:nvSpPr>
        <p:spPr/>
        <p:txBody>
          <a:bodyPr/>
          <a:lstStyle/>
          <a:p>
            <a:r>
              <a:rPr lang="en-US" dirty="0"/>
              <a:t>Becoming a Play Partner</a:t>
            </a:r>
          </a:p>
        </p:txBody>
      </p:sp>
      <p:sp>
        <p:nvSpPr>
          <p:cNvPr id="3" name="Content Placeholder 2">
            <a:extLst>
              <a:ext uri="{FF2B5EF4-FFF2-40B4-BE49-F238E27FC236}">
                <a16:creationId xmlns="" xmlns:a16="http://schemas.microsoft.com/office/drawing/2014/main" id="{D8CBC1E3-D6F7-42DE-8058-9CD8D12E203C}"/>
              </a:ext>
            </a:extLst>
          </p:cNvPr>
          <p:cNvSpPr>
            <a:spLocks noGrp="1"/>
          </p:cNvSpPr>
          <p:nvPr>
            <p:ph idx="1"/>
          </p:nvPr>
        </p:nvSpPr>
        <p:spPr>
          <a:xfrm>
            <a:off x="677334" y="1703755"/>
            <a:ext cx="9087768" cy="4673600"/>
          </a:xfrm>
        </p:spPr>
        <p:txBody>
          <a:bodyPr>
            <a:normAutofit fontScale="92500"/>
          </a:bodyPr>
          <a:lstStyle/>
          <a:p>
            <a:pPr marL="0" indent="0">
              <a:buNone/>
            </a:pPr>
            <a:r>
              <a:rPr lang="en-US" sz="2400" dirty="0"/>
              <a:t>If </a:t>
            </a:r>
            <a:r>
              <a:rPr lang="en-US" sz="2400" b="1" u="sng" dirty="0"/>
              <a:t>Food</a:t>
            </a:r>
            <a:r>
              <a:rPr lang="en-US" sz="2400" dirty="0"/>
              <a:t> is the only motivating object, then have a snack with the child </a:t>
            </a:r>
          </a:p>
          <a:p>
            <a:pPr marL="0" indent="0">
              <a:buNone/>
            </a:pPr>
            <a:r>
              <a:rPr lang="en-US" sz="2400" dirty="0"/>
              <a:t>and uses these physical games to have a drawn-out snack time. </a:t>
            </a:r>
          </a:p>
          <a:p>
            <a:endParaRPr lang="en-US" dirty="0"/>
          </a:p>
          <a:p>
            <a:r>
              <a:rPr lang="en-US" sz="2400" dirty="0"/>
              <a:t>To be able to reach a child, you need to find reliable ways to turn on that “spotlight” of attention and the motivation behind it.</a:t>
            </a:r>
          </a:p>
          <a:p>
            <a:r>
              <a:rPr lang="en-US" sz="2400" dirty="0"/>
              <a:t>There are a few young children with autism who do not respond positively to any other stimuli</a:t>
            </a:r>
          </a:p>
          <a:p>
            <a:r>
              <a:rPr lang="en-US" sz="2400" dirty="0"/>
              <a:t>They may do better with a more adult-direct and didactic, discrete trail teaching approach to build up their interest and reward the value of interacting with objects and people.  Apply the decision tree.</a:t>
            </a:r>
          </a:p>
        </p:txBody>
      </p:sp>
    </p:spTree>
    <p:extLst>
      <p:ext uri="{BB962C8B-B14F-4D97-AF65-F5344CB8AC3E}">
        <p14:creationId xmlns:p14="http://schemas.microsoft.com/office/powerpoint/2010/main" val="2464224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86" y="594851"/>
            <a:ext cx="8596668" cy="658762"/>
          </a:xfrm>
        </p:spPr>
        <p:txBody>
          <a:bodyPr/>
          <a:lstStyle/>
          <a:p>
            <a:r>
              <a:rPr lang="en-US" b="1" dirty="0" smtClean="0"/>
              <a:t>AGE OF DIAGNOSIS</a:t>
            </a:r>
            <a:endParaRPr lang="en-US" b="1" dirty="0"/>
          </a:p>
        </p:txBody>
      </p:sp>
      <p:sp>
        <p:nvSpPr>
          <p:cNvPr id="3" name="Content Placeholder 2"/>
          <p:cNvSpPr>
            <a:spLocks noGrp="1"/>
          </p:cNvSpPr>
          <p:nvPr>
            <p:ph idx="1"/>
          </p:nvPr>
        </p:nvSpPr>
        <p:spPr>
          <a:xfrm>
            <a:off x="677334" y="1371601"/>
            <a:ext cx="8596668" cy="4669762"/>
          </a:xfrm>
        </p:spPr>
        <p:txBody>
          <a:bodyPr>
            <a:noAutofit/>
          </a:bodyPr>
          <a:lstStyle/>
          <a:p>
            <a:r>
              <a:rPr lang="en-US" sz="2400" dirty="0"/>
              <a:t>ASD can sometimes be detected at 18 months or younger. </a:t>
            </a:r>
            <a:endParaRPr lang="en-US" sz="2400" dirty="0" smtClean="0"/>
          </a:p>
          <a:p>
            <a:r>
              <a:rPr lang="en-US" sz="2400" dirty="0" smtClean="0"/>
              <a:t>By </a:t>
            </a:r>
            <a:r>
              <a:rPr lang="en-US" sz="2400" dirty="0"/>
              <a:t>age 2, a diagnosis by an experienced professional can be considered very reliable</a:t>
            </a:r>
            <a:r>
              <a:rPr lang="en-US" sz="2400" dirty="0" smtClean="0"/>
              <a:t>.</a:t>
            </a:r>
          </a:p>
          <a:p>
            <a:r>
              <a:rPr lang="en-US" sz="2400" dirty="0" smtClean="0"/>
              <a:t>However</a:t>
            </a:r>
            <a:r>
              <a:rPr lang="en-US" sz="2400" dirty="0"/>
              <a:t>, many children do not receive a final diagnosis until much older. </a:t>
            </a:r>
            <a:r>
              <a:rPr lang="en-US" sz="1400" dirty="0" smtClean="0">
                <a:latin typeface="Arial" charset="0"/>
              </a:rPr>
              <a:t>Centers for Disease Control, 2018</a:t>
            </a:r>
            <a:endParaRPr lang="en-US" sz="1400" dirty="0" smtClean="0"/>
          </a:p>
          <a:p>
            <a:r>
              <a:rPr lang="en-US" sz="2400" dirty="0" smtClean="0"/>
              <a:t>Current status in WV</a:t>
            </a:r>
          </a:p>
          <a:p>
            <a:r>
              <a:rPr lang="en-US" sz="2400" dirty="0" smtClean="0"/>
              <a:t>The ESDM model offers a family friendly EBP to address the needs of our youngest citizens with autism.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9883" y="4468761"/>
            <a:ext cx="3583859" cy="2080752"/>
          </a:xfrm>
          <a:prstGeom prst="rect">
            <a:avLst/>
          </a:prstGeom>
        </p:spPr>
      </p:pic>
    </p:spTree>
    <p:extLst>
      <p:ext uri="{BB962C8B-B14F-4D97-AF65-F5344CB8AC3E}">
        <p14:creationId xmlns:p14="http://schemas.microsoft.com/office/powerpoint/2010/main" val="532785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creen Shot 2016-04-26 at 5.39.07 PM.png" descr="A close up of text on a white background&#10;&#10;Description automatically generated">
            <a:extLst>
              <a:ext uri="{FF2B5EF4-FFF2-40B4-BE49-F238E27FC236}">
                <a16:creationId xmlns="" xmlns:a16="http://schemas.microsoft.com/office/drawing/2014/main" id="{237A4587-7249-456A-A349-A9B791047A19}"/>
              </a:ext>
            </a:extLst>
          </p:cNvPr>
          <p:cNvPicPr>
            <a:picLocks noGrp="1" noChangeAspect="1"/>
          </p:cNvPicPr>
          <p:nvPr>
            <p:ph idx="1"/>
          </p:nvPr>
        </p:nvPicPr>
        <p:blipFill>
          <a:blip r:embed="rId2">
            <a:extLst/>
          </a:blip>
          <a:stretch>
            <a:fillRect/>
          </a:stretch>
        </p:blipFill>
        <p:spPr>
          <a:xfrm>
            <a:off x="4033107" y="160421"/>
            <a:ext cx="4950472" cy="6710749"/>
          </a:xfrm>
          <a:prstGeom prst="rect">
            <a:avLst/>
          </a:prstGeom>
        </p:spPr>
      </p:pic>
      <p:sp>
        <p:nvSpPr>
          <p:cNvPr id="5" name="TextBox 4">
            <a:extLst>
              <a:ext uri="{FF2B5EF4-FFF2-40B4-BE49-F238E27FC236}">
                <a16:creationId xmlns="" xmlns:a16="http://schemas.microsoft.com/office/drawing/2014/main" id="{27893DE9-1D71-4268-8C36-5E1DCF363183}"/>
              </a:ext>
            </a:extLst>
          </p:cNvPr>
          <p:cNvSpPr txBox="1"/>
          <p:nvPr/>
        </p:nvSpPr>
        <p:spPr>
          <a:xfrm>
            <a:off x="352926" y="160422"/>
            <a:ext cx="3529263" cy="1815882"/>
          </a:xfrm>
          <a:prstGeom prst="rect">
            <a:avLst/>
          </a:prstGeom>
          <a:noFill/>
        </p:spPr>
        <p:txBody>
          <a:bodyPr wrap="square" rtlCol="0">
            <a:spAutoFit/>
          </a:bodyPr>
          <a:lstStyle/>
          <a:p>
            <a:r>
              <a:rPr lang="en-US" sz="2800" dirty="0">
                <a:solidFill>
                  <a:schemeClr val="accent1"/>
                </a:solidFill>
              </a:rPr>
              <a:t>Troubleshooting: When a child is not progressing</a:t>
            </a:r>
          </a:p>
          <a:p>
            <a:r>
              <a:rPr lang="en-US" sz="2800" dirty="0">
                <a:solidFill>
                  <a:schemeClr val="accent1"/>
                </a:solidFill>
              </a:rPr>
              <a:t>Decision Tree-</a:t>
            </a:r>
          </a:p>
        </p:txBody>
      </p:sp>
    </p:spTree>
    <p:extLst>
      <p:ext uri="{BB962C8B-B14F-4D97-AF65-F5344CB8AC3E}">
        <p14:creationId xmlns:p14="http://schemas.microsoft.com/office/powerpoint/2010/main" val="125556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01E57C-4CCE-46B2-85D2-0F28041A07F5}"/>
              </a:ext>
            </a:extLst>
          </p:cNvPr>
          <p:cNvSpPr>
            <a:spLocks noGrp="1"/>
          </p:cNvSpPr>
          <p:nvPr>
            <p:ph type="title"/>
          </p:nvPr>
        </p:nvSpPr>
        <p:spPr/>
        <p:txBody>
          <a:bodyPr/>
          <a:lstStyle/>
          <a:p>
            <a:r>
              <a:rPr lang="en-US" dirty="0"/>
              <a:t>Becoming a Play  Partner</a:t>
            </a:r>
          </a:p>
        </p:txBody>
      </p:sp>
      <p:sp>
        <p:nvSpPr>
          <p:cNvPr id="3" name="Content Placeholder 2">
            <a:extLst>
              <a:ext uri="{FF2B5EF4-FFF2-40B4-BE49-F238E27FC236}">
                <a16:creationId xmlns="" xmlns:a16="http://schemas.microsoft.com/office/drawing/2014/main" id="{DBC26A9D-CC54-430A-B213-FBD4586B44B2}"/>
              </a:ext>
            </a:extLst>
          </p:cNvPr>
          <p:cNvSpPr>
            <a:spLocks noGrp="1"/>
          </p:cNvSpPr>
          <p:nvPr>
            <p:ph idx="1"/>
          </p:nvPr>
        </p:nvSpPr>
        <p:spPr>
          <a:xfrm>
            <a:off x="838200" y="1825625"/>
            <a:ext cx="10515600" cy="4734566"/>
          </a:xfrm>
        </p:spPr>
        <p:txBody>
          <a:bodyPr>
            <a:normAutofit/>
          </a:bodyPr>
          <a:lstStyle/>
          <a:p>
            <a:pPr marL="0" indent="0">
              <a:buNone/>
            </a:pPr>
            <a:r>
              <a:rPr lang="en-US" sz="2400" dirty="0"/>
              <a:t>In order to learn from people, a child’s attention has to be on people.</a:t>
            </a:r>
          </a:p>
          <a:p>
            <a:r>
              <a:rPr lang="en-US" sz="2000" dirty="0"/>
              <a:t>We have to become the child’s focus of attention</a:t>
            </a:r>
          </a:p>
          <a:p>
            <a:r>
              <a:rPr lang="en-US" sz="2000" dirty="0"/>
              <a:t>We have to step into that “SPOTLIGHT OF ATTENTION”</a:t>
            </a:r>
          </a:p>
          <a:p>
            <a:r>
              <a:rPr lang="en-US" sz="2000" dirty="0"/>
              <a:t>Once we identify a child’s object or activity interest---</a:t>
            </a:r>
          </a:p>
          <a:p>
            <a:pPr lvl="1"/>
            <a:r>
              <a:rPr lang="en-US" sz="2000" dirty="0"/>
              <a:t>Draw the child’s attention to our eyes and faces</a:t>
            </a:r>
          </a:p>
          <a:p>
            <a:pPr lvl="1"/>
            <a:r>
              <a:rPr lang="en-US" sz="2000" dirty="0"/>
              <a:t>Our body actions</a:t>
            </a:r>
          </a:p>
          <a:p>
            <a:pPr lvl="1"/>
            <a:r>
              <a:rPr lang="en-US" sz="2000" dirty="0"/>
              <a:t>And our voices, sounds and words</a:t>
            </a:r>
          </a:p>
          <a:p>
            <a:pPr lvl="1"/>
            <a:endParaRPr lang="en-US" dirty="0"/>
          </a:p>
          <a:p>
            <a:pPr marL="457200" lvl="1" indent="0">
              <a:buNone/>
            </a:pPr>
            <a:endParaRPr lang="en-US" sz="3200" dirty="0"/>
          </a:p>
          <a:p>
            <a:pPr marL="457200" lvl="1" indent="0">
              <a:buNone/>
            </a:pPr>
            <a:r>
              <a:rPr lang="en-US" sz="3200" dirty="0"/>
              <a:t>         BE IN THAT SPOTLIGHT</a:t>
            </a:r>
          </a:p>
          <a:p>
            <a:endParaRPr lang="en-US" dirty="0"/>
          </a:p>
        </p:txBody>
      </p:sp>
    </p:spTree>
    <p:extLst>
      <p:ext uri="{BB962C8B-B14F-4D97-AF65-F5344CB8AC3E}">
        <p14:creationId xmlns:p14="http://schemas.microsoft.com/office/powerpoint/2010/main" val="3613891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C3B4CF-1C4D-46EB-BD05-A2B9243BE486}"/>
              </a:ext>
            </a:extLst>
          </p:cNvPr>
          <p:cNvSpPr>
            <a:spLocks noGrp="1"/>
          </p:cNvSpPr>
          <p:nvPr>
            <p:ph type="title"/>
          </p:nvPr>
        </p:nvSpPr>
        <p:spPr/>
        <p:txBody>
          <a:bodyPr/>
          <a:lstStyle/>
          <a:p>
            <a:r>
              <a:rPr lang="en-US" dirty="0"/>
              <a:t>Becoming a Play Partner</a:t>
            </a:r>
          </a:p>
        </p:txBody>
      </p:sp>
      <p:sp>
        <p:nvSpPr>
          <p:cNvPr id="3" name="Content Placeholder 2">
            <a:extLst>
              <a:ext uri="{FF2B5EF4-FFF2-40B4-BE49-F238E27FC236}">
                <a16:creationId xmlns="" xmlns:a16="http://schemas.microsoft.com/office/drawing/2014/main" id="{90CFAA03-66DD-45CE-A3AB-77D5376ACAA0}"/>
              </a:ext>
            </a:extLst>
          </p:cNvPr>
          <p:cNvSpPr>
            <a:spLocks noGrp="1"/>
          </p:cNvSpPr>
          <p:nvPr>
            <p:ph idx="1"/>
          </p:nvPr>
        </p:nvSpPr>
        <p:spPr>
          <a:xfrm>
            <a:off x="677334" y="1930400"/>
            <a:ext cx="8130604" cy="4540737"/>
          </a:xfrm>
        </p:spPr>
        <p:txBody>
          <a:bodyPr>
            <a:normAutofit/>
          </a:bodyPr>
          <a:lstStyle/>
          <a:p>
            <a:pPr marL="0" indent="0">
              <a:buNone/>
            </a:pPr>
            <a:r>
              <a:rPr lang="en-US" sz="4400" dirty="0"/>
              <a:t>Drawing the Child’s Attention:</a:t>
            </a:r>
          </a:p>
          <a:p>
            <a:r>
              <a:rPr lang="en-US" sz="4400" dirty="0"/>
              <a:t>	</a:t>
            </a:r>
            <a:r>
              <a:rPr lang="en-US" sz="3600" dirty="0"/>
              <a:t>Eliminating the Competition</a:t>
            </a:r>
          </a:p>
          <a:p>
            <a:r>
              <a:rPr lang="en-US" sz="3600" dirty="0"/>
              <a:t>	Take Center Stage</a:t>
            </a:r>
          </a:p>
          <a:p>
            <a:r>
              <a:rPr lang="en-US" sz="3600" dirty="0"/>
              <a:t>	Watch and Comment</a:t>
            </a:r>
          </a:p>
          <a:p>
            <a:r>
              <a:rPr lang="en-US" sz="3600" dirty="0"/>
              <a:t>	Be Helpful</a:t>
            </a:r>
          </a:p>
          <a:p>
            <a:pPr marL="457200" lvl="1" indent="0">
              <a:buNone/>
            </a:pPr>
            <a:endParaRPr lang="en-US" dirty="0"/>
          </a:p>
          <a:p>
            <a:endParaRPr lang="en-US" dirty="0"/>
          </a:p>
        </p:txBody>
      </p:sp>
      <p:pic>
        <p:nvPicPr>
          <p:cNvPr id="9218" name="Picture 2" descr="Image result for spotlight">
            <a:extLst>
              <a:ext uri="{FF2B5EF4-FFF2-40B4-BE49-F238E27FC236}">
                <a16:creationId xmlns="" xmlns:a16="http://schemas.microsoft.com/office/drawing/2014/main" id="{E49BDDBB-A7C7-433D-B19D-0F6621334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908" y="957751"/>
            <a:ext cx="3633514" cy="426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975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D8BD1C-C1EF-4048-B114-9E93636DE9E2}"/>
              </a:ext>
            </a:extLst>
          </p:cNvPr>
          <p:cNvSpPr>
            <a:spLocks noGrp="1"/>
          </p:cNvSpPr>
          <p:nvPr>
            <p:ph type="title"/>
          </p:nvPr>
        </p:nvSpPr>
        <p:spPr/>
        <p:txBody>
          <a:bodyPr/>
          <a:lstStyle/>
          <a:p>
            <a:r>
              <a:rPr lang="en-US" dirty="0"/>
              <a:t>Becoming a Play Partner</a:t>
            </a:r>
          </a:p>
        </p:txBody>
      </p:sp>
      <p:sp>
        <p:nvSpPr>
          <p:cNvPr id="3" name="Content Placeholder 2">
            <a:extLst>
              <a:ext uri="{FF2B5EF4-FFF2-40B4-BE49-F238E27FC236}">
                <a16:creationId xmlns="" xmlns:a16="http://schemas.microsoft.com/office/drawing/2014/main" id="{95A89548-0FAC-4686-A78B-93AE7FE8D590}"/>
              </a:ext>
            </a:extLst>
          </p:cNvPr>
          <p:cNvSpPr>
            <a:spLocks noGrp="1"/>
          </p:cNvSpPr>
          <p:nvPr>
            <p:ph idx="1"/>
          </p:nvPr>
        </p:nvSpPr>
        <p:spPr>
          <a:xfrm>
            <a:off x="838200" y="1742537"/>
            <a:ext cx="10515600" cy="4434426"/>
          </a:xfrm>
        </p:spPr>
        <p:txBody>
          <a:bodyPr>
            <a:normAutofit/>
          </a:bodyPr>
          <a:lstStyle/>
          <a:p>
            <a:pPr marL="0" indent="0">
              <a:buNone/>
            </a:pPr>
            <a:r>
              <a:rPr lang="en-US" sz="4000" dirty="0"/>
              <a:t>Taking a Role in the Play:</a:t>
            </a:r>
          </a:p>
          <a:p>
            <a:pPr lvl="1"/>
            <a:r>
              <a:rPr lang="en-US" sz="3600" dirty="0"/>
              <a:t>Imitate the child</a:t>
            </a:r>
          </a:p>
          <a:p>
            <a:pPr lvl="1"/>
            <a:r>
              <a:rPr lang="en-US" sz="3600" dirty="0"/>
              <a:t>Add Variation: Elaborate the play</a:t>
            </a:r>
          </a:p>
          <a:p>
            <a:pPr lvl="1"/>
            <a:r>
              <a:rPr lang="en-US" sz="3600" dirty="0"/>
              <a:t>Becoming more Active</a:t>
            </a:r>
          </a:p>
          <a:p>
            <a:pPr lvl="1"/>
            <a:r>
              <a:rPr lang="en-US" sz="3600" dirty="0"/>
              <a:t>Control the Materials</a:t>
            </a:r>
          </a:p>
          <a:p>
            <a:pPr lvl="1"/>
            <a:r>
              <a:rPr lang="en-US" sz="3600" dirty="0"/>
              <a:t>Take Turns</a:t>
            </a:r>
          </a:p>
          <a:p>
            <a:endParaRPr lang="en-US" dirty="0"/>
          </a:p>
        </p:txBody>
      </p:sp>
      <p:pic>
        <p:nvPicPr>
          <p:cNvPr id="10242" name="Picture 2" descr="Image result for kids imitating parents">
            <a:extLst>
              <a:ext uri="{FF2B5EF4-FFF2-40B4-BE49-F238E27FC236}">
                <a16:creationId xmlns="" xmlns:a16="http://schemas.microsoft.com/office/drawing/2014/main" id="{5F2D962E-C04B-42ED-8E1F-D2B12709C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019" y="3063337"/>
            <a:ext cx="3398227" cy="343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210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1246F6-122C-4CB2-9329-A757F5A881A8}"/>
              </a:ext>
            </a:extLst>
          </p:cNvPr>
          <p:cNvSpPr>
            <a:spLocks noGrp="1"/>
          </p:cNvSpPr>
          <p:nvPr>
            <p:ph type="title"/>
          </p:nvPr>
        </p:nvSpPr>
        <p:spPr/>
        <p:txBody>
          <a:bodyPr/>
          <a:lstStyle/>
          <a:p>
            <a:r>
              <a:rPr lang="en-US" dirty="0"/>
              <a:t>Joint Attention Routines: Frames for Teaching</a:t>
            </a:r>
          </a:p>
        </p:txBody>
      </p:sp>
      <p:sp>
        <p:nvSpPr>
          <p:cNvPr id="3" name="Content Placeholder 2">
            <a:extLst>
              <a:ext uri="{FF2B5EF4-FFF2-40B4-BE49-F238E27FC236}">
                <a16:creationId xmlns="" xmlns:a16="http://schemas.microsoft.com/office/drawing/2014/main" id="{86F21510-A444-4FA2-AF4C-46B9D9E93B0B}"/>
              </a:ext>
            </a:extLst>
          </p:cNvPr>
          <p:cNvSpPr>
            <a:spLocks noGrp="1"/>
          </p:cNvSpPr>
          <p:nvPr>
            <p:ph idx="1"/>
          </p:nvPr>
        </p:nvSpPr>
        <p:spPr/>
        <p:txBody>
          <a:bodyPr/>
          <a:lstStyle/>
          <a:p>
            <a:pPr marL="0" indent="0">
              <a:buNone/>
            </a:pPr>
            <a:r>
              <a:rPr lang="en-US" sz="3600" dirty="0"/>
              <a:t>Joint Attention</a:t>
            </a:r>
          </a:p>
          <a:p>
            <a:pPr marL="0" indent="0">
              <a:buNone/>
            </a:pPr>
            <a:r>
              <a:rPr lang="en-US" sz="2400" dirty="0"/>
              <a:t>An activity in which two partners are engaged with each other in the same cooperative activity, </a:t>
            </a:r>
          </a:p>
          <a:p>
            <a:pPr marL="0" indent="0">
              <a:buNone/>
            </a:pPr>
            <a:r>
              <a:rPr lang="en-US" sz="2400" dirty="0"/>
              <a:t>	attending to the same object</a:t>
            </a:r>
          </a:p>
          <a:p>
            <a:pPr marL="0" indent="0">
              <a:buNone/>
            </a:pPr>
            <a:r>
              <a:rPr lang="en-US" sz="2400" dirty="0"/>
              <a:t>	or playing or working together on a common activity</a:t>
            </a:r>
          </a:p>
          <a:p>
            <a:pPr marL="0" indent="0">
              <a:buNone/>
            </a:pPr>
            <a:endParaRPr lang="en-US" sz="2400" dirty="0"/>
          </a:p>
          <a:p>
            <a:pPr marL="0" indent="0">
              <a:buNone/>
            </a:pPr>
            <a:r>
              <a:rPr lang="en-US" sz="2400" dirty="0"/>
              <a:t>Partners maybe imitating each others, constructing the activity together (Co-constriction)</a:t>
            </a:r>
          </a:p>
          <a:p>
            <a:endParaRPr lang="en-US" dirty="0"/>
          </a:p>
        </p:txBody>
      </p:sp>
    </p:spTree>
    <p:extLst>
      <p:ext uri="{BB962C8B-B14F-4D97-AF65-F5344CB8AC3E}">
        <p14:creationId xmlns:p14="http://schemas.microsoft.com/office/powerpoint/2010/main" val="7049604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179CA8-72C9-47F2-B535-91BE151B1F1E}"/>
              </a:ext>
            </a:extLst>
          </p:cNvPr>
          <p:cNvSpPr>
            <a:spLocks noGrp="1"/>
          </p:cNvSpPr>
          <p:nvPr>
            <p:ph type="title"/>
          </p:nvPr>
        </p:nvSpPr>
        <p:spPr/>
        <p:txBody>
          <a:bodyPr/>
          <a:lstStyle/>
          <a:p>
            <a:r>
              <a:rPr lang="en-US" dirty="0"/>
              <a:t>Joint Attention Routines</a:t>
            </a:r>
          </a:p>
        </p:txBody>
      </p:sp>
      <p:sp>
        <p:nvSpPr>
          <p:cNvPr id="3" name="Content Placeholder 2">
            <a:extLst>
              <a:ext uri="{FF2B5EF4-FFF2-40B4-BE49-F238E27FC236}">
                <a16:creationId xmlns="" xmlns:a16="http://schemas.microsoft.com/office/drawing/2014/main" id="{BDB846CD-3EEE-457D-8D2D-361847E93D83}"/>
              </a:ext>
            </a:extLst>
          </p:cNvPr>
          <p:cNvSpPr>
            <a:spLocks noGrp="1"/>
          </p:cNvSpPr>
          <p:nvPr>
            <p:ph idx="1"/>
          </p:nvPr>
        </p:nvSpPr>
        <p:spPr>
          <a:xfrm>
            <a:off x="677334" y="1251284"/>
            <a:ext cx="9397108" cy="5371746"/>
          </a:xfrm>
        </p:spPr>
        <p:txBody>
          <a:bodyPr>
            <a:normAutofit/>
          </a:bodyPr>
          <a:lstStyle/>
          <a:p>
            <a:pPr marL="0" indent="0">
              <a:buNone/>
            </a:pPr>
            <a:r>
              <a:rPr lang="en-US" sz="2400" b="1" dirty="0"/>
              <a:t>Joint Activity Routines are the frames for teaching in the ESDM</a:t>
            </a:r>
          </a:p>
          <a:p>
            <a:pPr marL="0" indent="0">
              <a:buNone/>
            </a:pPr>
            <a:r>
              <a:rPr lang="en-US" sz="2400" b="1" dirty="0"/>
              <a:t>The social element of a joint activity is richest teaching tool!</a:t>
            </a:r>
          </a:p>
          <a:p>
            <a:pPr marL="0" indent="0">
              <a:buNone/>
            </a:pPr>
            <a:endParaRPr lang="en-US" dirty="0"/>
          </a:p>
          <a:p>
            <a:pPr marL="0" indent="0">
              <a:buNone/>
            </a:pPr>
            <a:r>
              <a:rPr lang="en-US" sz="2400" dirty="0"/>
              <a:t>In Joint Activities:</a:t>
            </a:r>
          </a:p>
          <a:p>
            <a:r>
              <a:rPr lang="en-US" sz="2400" dirty="0"/>
              <a:t>partners look at each other, </a:t>
            </a:r>
          </a:p>
          <a:p>
            <a:r>
              <a:rPr lang="en-US" sz="2400" dirty="0"/>
              <a:t>give each other materials, </a:t>
            </a:r>
          </a:p>
          <a:p>
            <a:r>
              <a:rPr lang="en-US" sz="2400" dirty="0"/>
              <a:t>imitate each other, </a:t>
            </a:r>
          </a:p>
          <a:p>
            <a:r>
              <a:rPr lang="en-US" sz="2400" dirty="0"/>
              <a:t>communicate with each other, </a:t>
            </a:r>
          </a:p>
          <a:p>
            <a:r>
              <a:rPr lang="en-US" sz="2400" dirty="0"/>
              <a:t>and share smiles and fun!</a:t>
            </a:r>
          </a:p>
          <a:p>
            <a:pPr marL="0" indent="0">
              <a:buNone/>
            </a:pPr>
            <a:endParaRPr lang="en-US" dirty="0"/>
          </a:p>
        </p:txBody>
      </p:sp>
      <p:pic>
        <p:nvPicPr>
          <p:cNvPr id="8194" name="Picture 2" descr="Image result for kids imitating their parents">
            <a:extLst>
              <a:ext uri="{FF2B5EF4-FFF2-40B4-BE49-F238E27FC236}">
                <a16:creationId xmlns="" xmlns:a16="http://schemas.microsoft.com/office/drawing/2014/main" id="{5063BED3-2CA2-4757-83BF-F65E94DCBE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2094" y="3139832"/>
            <a:ext cx="4058789" cy="304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121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CA473D-305A-4F30-885C-0E07A1140969}"/>
              </a:ext>
            </a:extLst>
          </p:cNvPr>
          <p:cNvSpPr>
            <a:spLocks noGrp="1"/>
          </p:cNvSpPr>
          <p:nvPr>
            <p:ph type="title"/>
          </p:nvPr>
        </p:nvSpPr>
        <p:spPr>
          <a:xfrm>
            <a:off x="838200" y="486562"/>
            <a:ext cx="10515600" cy="947955"/>
          </a:xfrm>
        </p:spPr>
        <p:txBody>
          <a:bodyPr>
            <a:normAutofit fontScale="90000"/>
          </a:bodyPr>
          <a:lstStyle/>
          <a:p>
            <a:r>
              <a:rPr lang="en-US" dirty="0"/>
              <a:t/>
            </a:r>
            <a:br>
              <a:rPr lang="en-US" dirty="0"/>
            </a:br>
            <a:r>
              <a:rPr lang="en-US" dirty="0"/>
              <a:t>Phases of Joint Activity Routines</a:t>
            </a:r>
            <a:br>
              <a:rPr lang="en-US" dirty="0"/>
            </a:br>
            <a:endParaRPr lang="en-US" dirty="0"/>
          </a:p>
        </p:txBody>
      </p:sp>
      <p:sp>
        <p:nvSpPr>
          <p:cNvPr id="3" name="Content Placeholder 2">
            <a:extLst>
              <a:ext uri="{FF2B5EF4-FFF2-40B4-BE49-F238E27FC236}">
                <a16:creationId xmlns="" xmlns:a16="http://schemas.microsoft.com/office/drawing/2014/main" id="{7AC058C6-B60E-4EE6-8685-DD5867D620D1}"/>
              </a:ext>
            </a:extLst>
          </p:cNvPr>
          <p:cNvSpPr>
            <a:spLocks noGrp="1"/>
          </p:cNvSpPr>
          <p:nvPr>
            <p:ph idx="1"/>
          </p:nvPr>
        </p:nvSpPr>
        <p:spPr>
          <a:xfrm>
            <a:off x="838200" y="1593908"/>
            <a:ext cx="9806796" cy="4898967"/>
          </a:xfrm>
        </p:spPr>
        <p:txBody>
          <a:bodyPr>
            <a:normAutofit fontScale="92500" lnSpcReduction="10000"/>
          </a:bodyPr>
          <a:lstStyle/>
          <a:p>
            <a:pPr marL="457200" lvl="1" indent="0">
              <a:buNone/>
            </a:pPr>
            <a:r>
              <a:rPr lang="en-US" sz="2400" dirty="0"/>
              <a:t>The term </a:t>
            </a:r>
            <a:r>
              <a:rPr lang="en-US" sz="2400" i="1" u="sng" dirty="0"/>
              <a:t>Joint Activity Routines-</a:t>
            </a:r>
            <a:r>
              <a:rPr lang="en-US" sz="2400" dirty="0"/>
              <a:t>discuss the entire scenario that surrounds the play acts with a social partner and provides for a whole teaching activity</a:t>
            </a:r>
          </a:p>
          <a:p>
            <a:pPr marL="457200" lvl="1" indent="0">
              <a:buNone/>
            </a:pPr>
            <a:endParaRPr lang="en-US" dirty="0"/>
          </a:p>
          <a:p>
            <a:pPr lvl="1"/>
            <a:r>
              <a:rPr lang="en-US" sz="2200" dirty="0"/>
              <a:t>Several phases:</a:t>
            </a:r>
          </a:p>
          <a:p>
            <a:pPr lvl="2"/>
            <a:r>
              <a:rPr lang="en-US" sz="2200" dirty="0"/>
              <a:t>The Opening or Set-Up Phase</a:t>
            </a:r>
          </a:p>
          <a:p>
            <a:pPr lvl="2"/>
            <a:r>
              <a:rPr lang="en-US" sz="2200" dirty="0"/>
              <a:t>The Theme</a:t>
            </a:r>
          </a:p>
          <a:p>
            <a:pPr lvl="2"/>
            <a:r>
              <a:rPr lang="en-US" sz="2200" dirty="0"/>
              <a:t>The Elaboration Phase</a:t>
            </a:r>
          </a:p>
          <a:p>
            <a:pPr lvl="2"/>
            <a:r>
              <a:rPr lang="en-US" sz="2200" dirty="0"/>
              <a:t>The Closing</a:t>
            </a:r>
          </a:p>
          <a:p>
            <a:pPr marL="457200" lvl="1" indent="0">
              <a:buNone/>
            </a:pPr>
            <a:endParaRPr lang="en-US" dirty="0"/>
          </a:p>
          <a:p>
            <a:pPr lvl="1"/>
            <a:r>
              <a:rPr lang="en-US" sz="2000" dirty="0"/>
              <a:t>Involves a series of joint activities, beginning with a greeting activity, then moving through a series of </a:t>
            </a:r>
            <a:r>
              <a:rPr lang="en-US" sz="2200" dirty="0"/>
              <a:t>different</a:t>
            </a:r>
            <a:r>
              <a:rPr lang="en-US" sz="2000" dirty="0"/>
              <a:t> activities, some  more active, some at the table, some  more object focused and some more social, until the closing greeting routine ends the treatment session. </a:t>
            </a:r>
          </a:p>
          <a:p>
            <a:endParaRPr lang="en-US" dirty="0"/>
          </a:p>
        </p:txBody>
      </p:sp>
    </p:spTree>
    <p:extLst>
      <p:ext uri="{BB962C8B-B14F-4D97-AF65-F5344CB8AC3E}">
        <p14:creationId xmlns:p14="http://schemas.microsoft.com/office/powerpoint/2010/main" val="2979600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5EB0AC-1B70-4FFB-8A88-31CC40A5B854}"/>
              </a:ext>
            </a:extLst>
          </p:cNvPr>
          <p:cNvSpPr>
            <a:spLocks noGrp="1"/>
          </p:cNvSpPr>
          <p:nvPr>
            <p:ph type="title"/>
          </p:nvPr>
        </p:nvSpPr>
        <p:spPr/>
        <p:txBody>
          <a:bodyPr>
            <a:normAutofit/>
          </a:bodyPr>
          <a:lstStyle/>
          <a:p>
            <a:r>
              <a:rPr lang="en-US" dirty="0"/>
              <a:t>Object-Based Joint Activities</a:t>
            </a:r>
            <a:br>
              <a:rPr lang="en-US" dirty="0"/>
            </a:br>
            <a:endParaRPr lang="en-US" dirty="0"/>
          </a:p>
        </p:txBody>
      </p:sp>
      <p:sp>
        <p:nvSpPr>
          <p:cNvPr id="3" name="Content Placeholder 2">
            <a:extLst>
              <a:ext uri="{FF2B5EF4-FFF2-40B4-BE49-F238E27FC236}">
                <a16:creationId xmlns="" xmlns:a16="http://schemas.microsoft.com/office/drawing/2014/main" id="{29824C42-B0FE-49C8-A747-C3A65AA333E8}"/>
              </a:ext>
            </a:extLst>
          </p:cNvPr>
          <p:cNvSpPr>
            <a:spLocks noGrp="1"/>
          </p:cNvSpPr>
          <p:nvPr>
            <p:ph idx="1"/>
          </p:nvPr>
        </p:nvSpPr>
        <p:spPr>
          <a:xfrm>
            <a:off x="984246" y="1777043"/>
            <a:ext cx="7780192" cy="4641010"/>
          </a:xfrm>
        </p:spPr>
        <p:txBody>
          <a:bodyPr>
            <a:normAutofit/>
          </a:bodyPr>
          <a:lstStyle/>
          <a:p>
            <a:pPr marL="0" indent="0">
              <a:buNone/>
            </a:pPr>
            <a:r>
              <a:rPr lang="en-US" sz="2400" u="sng" dirty="0"/>
              <a:t>Materials Provide the Play Theme</a:t>
            </a:r>
          </a:p>
          <a:p>
            <a:pPr marL="0" indent="0">
              <a:buNone/>
            </a:pPr>
            <a:r>
              <a:rPr lang="en-US" sz="2400" dirty="0"/>
              <a:t>Both the Child and the Adult are attending to actions on objects, and the social element is woven into the actions on objects through all techniques described above:</a:t>
            </a:r>
          </a:p>
          <a:p>
            <a:pPr marL="0" indent="0">
              <a:buNone/>
            </a:pPr>
            <a:r>
              <a:rPr lang="en-US" sz="2400" dirty="0"/>
              <a:t>	Imitations</a:t>
            </a:r>
          </a:p>
          <a:p>
            <a:pPr marL="0" indent="0">
              <a:buNone/>
            </a:pPr>
            <a:r>
              <a:rPr lang="en-US" sz="2400" dirty="0"/>
              <a:t>	Turn taking </a:t>
            </a:r>
          </a:p>
          <a:p>
            <a:pPr marL="0" indent="0">
              <a:buNone/>
            </a:pPr>
            <a:r>
              <a:rPr lang="en-US" sz="2400" dirty="0"/>
              <a:t>	Management of materials </a:t>
            </a:r>
          </a:p>
          <a:p>
            <a:pPr marL="0" indent="0">
              <a:buNone/>
            </a:pPr>
            <a:r>
              <a:rPr lang="en-US" sz="2400" dirty="0"/>
              <a:t>	And variation</a:t>
            </a:r>
          </a:p>
          <a:p>
            <a:pPr marL="0" indent="0">
              <a:buNone/>
            </a:pPr>
            <a:endParaRPr lang="en-US" dirty="0"/>
          </a:p>
        </p:txBody>
      </p:sp>
      <p:pic>
        <p:nvPicPr>
          <p:cNvPr id="4098" name="Picture 2" descr="Image result for kid washing a baby">
            <a:extLst>
              <a:ext uri="{FF2B5EF4-FFF2-40B4-BE49-F238E27FC236}">
                <a16:creationId xmlns="" xmlns:a16="http://schemas.microsoft.com/office/drawing/2014/main" id="{C1D5208F-2F39-428D-8075-F4E3D40471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4002" y="2187105"/>
            <a:ext cx="2449939" cy="406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8415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2CFB39-AAC8-4DF4-A6C0-C2962B683FF7}"/>
              </a:ext>
            </a:extLst>
          </p:cNvPr>
          <p:cNvSpPr>
            <a:spLocks noGrp="1"/>
          </p:cNvSpPr>
          <p:nvPr>
            <p:ph type="title"/>
          </p:nvPr>
        </p:nvSpPr>
        <p:spPr/>
        <p:txBody>
          <a:bodyPr/>
          <a:lstStyle/>
          <a:p>
            <a:r>
              <a:rPr lang="en-US" dirty="0"/>
              <a:t>How to Do Joint Activities with Objects</a:t>
            </a:r>
          </a:p>
        </p:txBody>
      </p:sp>
      <p:sp>
        <p:nvSpPr>
          <p:cNvPr id="3" name="Content Placeholder 2">
            <a:extLst>
              <a:ext uri="{FF2B5EF4-FFF2-40B4-BE49-F238E27FC236}">
                <a16:creationId xmlns="" xmlns:a16="http://schemas.microsoft.com/office/drawing/2014/main" id="{823CF72D-ACE2-4915-A27C-A9EC10A1FFAA}"/>
              </a:ext>
            </a:extLst>
          </p:cNvPr>
          <p:cNvSpPr>
            <a:spLocks noGrp="1"/>
          </p:cNvSpPr>
          <p:nvPr>
            <p:ph idx="1"/>
          </p:nvPr>
        </p:nvSpPr>
        <p:spPr>
          <a:xfrm>
            <a:off x="677334" y="1673525"/>
            <a:ext cx="8596668" cy="4830792"/>
          </a:xfrm>
        </p:spPr>
        <p:txBody>
          <a:bodyPr>
            <a:normAutofit fontScale="92500" lnSpcReduction="10000"/>
          </a:bodyPr>
          <a:lstStyle/>
          <a:p>
            <a:pPr marL="0" indent="0">
              <a:buNone/>
            </a:pPr>
            <a:r>
              <a:rPr lang="en-US" sz="2400" dirty="0"/>
              <a:t>Narrate the activity as you follow the child's lead by naming objects, actions, and relations in the simple language.</a:t>
            </a:r>
          </a:p>
          <a:p>
            <a:pPr marL="0" indent="0">
              <a:buNone/>
            </a:pPr>
            <a:r>
              <a:rPr lang="en-US" sz="2000" b="1" dirty="0"/>
              <a:t>Should occur frequently-several times a minute-</a:t>
            </a:r>
            <a:r>
              <a:rPr lang="en-US" sz="2000" dirty="0"/>
              <a:t>This</a:t>
            </a:r>
            <a:r>
              <a:rPr lang="en-US" sz="2000" b="1" dirty="0"/>
              <a:t> </a:t>
            </a:r>
            <a:r>
              <a:rPr lang="en-US" sz="2000" dirty="0"/>
              <a:t>is the giving, the sharing, the showing, the pointing and the looking back and forth. </a:t>
            </a:r>
          </a:p>
          <a:p>
            <a:pPr marL="0" indent="0">
              <a:buNone/>
            </a:pPr>
            <a:endParaRPr lang="en-US" sz="2000" dirty="0"/>
          </a:p>
          <a:p>
            <a:pPr marL="0" indent="0">
              <a:buNone/>
            </a:pPr>
            <a:r>
              <a:rPr lang="en-US" sz="2400" dirty="0"/>
              <a:t>As one theme or action becomes “played out” </a:t>
            </a:r>
          </a:p>
          <a:p>
            <a:pPr lvl="1"/>
            <a:r>
              <a:rPr lang="en-US" sz="2400" dirty="0"/>
              <a:t>Move to the elaboration phase </a:t>
            </a:r>
          </a:p>
          <a:p>
            <a:pPr lvl="1"/>
            <a:r>
              <a:rPr lang="en-US" sz="2400" dirty="0"/>
              <a:t>Model new action occasionally</a:t>
            </a:r>
          </a:p>
          <a:p>
            <a:pPr marL="0" indent="0">
              <a:buNone/>
            </a:pPr>
            <a:endParaRPr lang="en-US" sz="2400" dirty="0"/>
          </a:p>
          <a:p>
            <a:pPr marL="0" indent="0">
              <a:buNone/>
            </a:pPr>
            <a:r>
              <a:rPr lang="en-US" sz="2400" dirty="0"/>
              <a:t>When the interest fades-</a:t>
            </a:r>
          </a:p>
          <a:p>
            <a:pPr lvl="1"/>
            <a:r>
              <a:rPr lang="en-US" sz="2400" dirty="0"/>
              <a:t>Move through clean-up phase </a:t>
            </a:r>
          </a:p>
          <a:p>
            <a:pPr lvl="1"/>
            <a:r>
              <a:rPr lang="en-US" sz="2400" dirty="0"/>
              <a:t>New material and another joint attention routine</a:t>
            </a:r>
          </a:p>
          <a:p>
            <a:endParaRPr lang="en-US" sz="2000" dirty="0"/>
          </a:p>
          <a:p>
            <a:endParaRPr lang="en-US" sz="2000" dirty="0"/>
          </a:p>
        </p:txBody>
      </p:sp>
    </p:spTree>
    <p:extLst>
      <p:ext uri="{BB962C8B-B14F-4D97-AF65-F5344CB8AC3E}">
        <p14:creationId xmlns:p14="http://schemas.microsoft.com/office/powerpoint/2010/main" val="27468799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E3B88E-485E-41F4-9668-CBF5A286D5EA}"/>
              </a:ext>
            </a:extLst>
          </p:cNvPr>
          <p:cNvSpPr>
            <a:spLocks noGrp="1"/>
          </p:cNvSpPr>
          <p:nvPr>
            <p:ph type="title"/>
          </p:nvPr>
        </p:nvSpPr>
        <p:spPr/>
        <p:txBody>
          <a:bodyPr/>
          <a:lstStyle/>
          <a:p>
            <a:r>
              <a:rPr lang="en-US" dirty="0"/>
              <a:t>Partner-Focused Joint Activities: </a:t>
            </a:r>
            <a:br>
              <a:rPr lang="en-US" dirty="0"/>
            </a:br>
            <a:r>
              <a:rPr lang="en-US" u="sng" dirty="0"/>
              <a:t>Sensory Social Routines</a:t>
            </a:r>
          </a:p>
        </p:txBody>
      </p:sp>
      <p:sp>
        <p:nvSpPr>
          <p:cNvPr id="3" name="Content Placeholder 2">
            <a:extLst>
              <a:ext uri="{FF2B5EF4-FFF2-40B4-BE49-F238E27FC236}">
                <a16:creationId xmlns="" xmlns:a16="http://schemas.microsoft.com/office/drawing/2014/main" id="{0BFFF8FA-98E1-49C6-B26E-C068F0F2EF35}"/>
              </a:ext>
            </a:extLst>
          </p:cNvPr>
          <p:cNvSpPr>
            <a:spLocks noGrp="1"/>
          </p:cNvSpPr>
          <p:nvPr>
            <p:ph idx="1"/>
          </p:nvPr>
        </p:nvSpPr>
        <p:spPr>
          <a:xfrm>
            <a:off x="838200" y="2365695"/>
            <a:ext cx="8064260" cy="3811268"/>
          </a:xfrm>
        </p:spPr>
        <p:txBody>
          <a:bodyPr>
            <a:normAutofit fontScale="92500" lnSpcReduction="10000"/>
          </a:bodyPr>
          <a:lstStyle/>
          <a:p>
            <a:pPr marL="0" indent="0" algn="ctr">
              <a:buNone/>
            </a:pPr>
            <a:r>
              <a:rPr lang="en-US" sz="3600" dirty="0"/>
              <a:t>The term sensory social routines </a:t>
            </a:r>
          </a:p>
          <a:p>
            <a:pPr marL="0" indent="0" algn="ctr">
              <a:buNone/>
            </a:pPr>
            <a:r>
              <a:rPr lang="en-US" sz="3600" dirty="0"/>
              <a:t>refer to joint activity routines in which each partner's attention is focused on the other person, </a:t>
            </a:r>
          </a:p>
          <a:p>
            <a:pPr marL="0" indent="0" algn="ctr">
              <a:buNone/>
            </a:pPr>
            <a:r>
              <a:rPr lang="en-US" sz="3600" u="sng" dirty="0"/>
              <a:t>rather than the object </a:t>
            </a:r>
          </a:p>
          <a:p>
            <a:pPr marL="0" indent="0" algn="ctr">
              <a:buNone/>
            </a:pPr>
            <a:r>
              <a:rPr lang="en-US" sz="3600" dirty="0"/>
              <a:t>where there is mutual pleasure and engagement dominate the play.</a:t>
            </a:r>
          </a:p>
        </p:txBody>
      </p:sp>
    </p:spTree>
    <p:extLst>
      <p:ext uri="{BB962C8B-B14F-4D97-AF65-F5344CB8AC3E}">
        <p14:creationId xmlns:p14="http://schemas.microsoft.com/office/powerpoint/2010/main" val="699947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609600" y="274680"/>
            <a:ext cx="1097232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sz="4800" b="1" dirty="0">
                <a:effectLst/>
                <a:latin typeface="+mj-lt"/>
              </a:rPr>
              <a:t>Did You Know?</a:t>
            </a:r>
            <a:endParaRPr sz="4800" b="1" dirty="0">
              <a:effectLst/>
              <a:latin typeface="+mj-lt"/>
            </a:endParaRPr>
          </a:p>
        </p:txBody>
      </p:sp>
      <p:sp>
        <p:nvSpPr>
          <p:cNvPr id="121" name="TextShape 2"/>
          <p:cNvSpPr txBox="1"/>
          <p:nvPr/>
        </p:nvSpPr>
        <p:spPr>
          <a:xfrm>
            <a:off x="609600" y="1600200"/>
            <a:ext cx="10972320" cy="4525560"/>
          </a:xfrm>
          <a:prstGeom prst="rect">
            <a:avLst/>
          </a:prstGeom>
        </p:spPr>
        <p:txBody>
          <a:bodyPr/>
          <a:lstStyle/>
          <a:p>
            <a:pPr>
              <a:buFont typeface="Arial"/>
              <a:buChar char="•"/>
            </a:pPr>
            <a:r>
              <a:rPr lang="en-US" sz="3200" dirty="0">
                <a:solidFill>
                  <a:srgbClr val="000000"/>
                </a:solidFill>
              </a:rPr>
              <a:t>Parents identify concerns about their children by…</a:t>
            </a:r>
            <a:endParaRPr dirty="0">
              <a:solidFill>
                <a:prstClr val="black"/>
              </a:solidFill>
            </a:endParaRPr>
          </a:p>
        </p:txBody>
      </p:sp>
      <p:sp>
        <p:nvSpPr>
          <p:cNvPr id="122" name="CustomShape 3"/>
          <p:cNvSpPr/>
          <p:nvPr/>
        </p:nvSpPr>
        <p:spPr>
          <a:xfrm>
            <a:off x="609600" y="2227006"/>
            <a:ext cx="11581920" cy="1635974"/>
          </a:xfrm>
          <a:prstGeom prst="rect">
            <a:avLst/>
          </a:prstGeom>
        </p:spPr>
        <p:txBody>
          <a:bodyPr/>
          <a:lstStyle/>
          <a:p>
            <a:pPr algn="ctr"/>
            <a:r>
              <a:rPr lang="en-US" sz="9600" b="1" dirty="0">
                <a:solidFill>
                  <a:srgbClr val="00B050"/>
                </a:solidFill>
              </a:rPr>
              <a:t>12-18</a:t>
            </a:r>
            <a:r>
              <a:rPr lang="en-US" sz="9600" b="1" dirty="0">
                <a:solidFill>
                  <a:srgbClr val="FEFEFD"/>
                </a:solidFill>
              </a:rPr>
              <a:t> </a:t>
            </a:r>
            <a:r>
              <a:rPr lang="en-US" sz="9600" b="1" dirty="0">
                <a:solidFill>
                  <a:srgbClr val="00B050"/>
                </a:solidFill>
              </a:rPr>
              <a:t>MONTHS</a:t>
            </a:r>
            <a:endParaRPr sz="9600" b="1" dirty="0">
              <a:solidFill>
                <a:srgbClr val="00B050"/>
              </a:solidFill>
            </a:endParaRPr>
          </a:p>
        </p:txBody>
      </p:sp>
      <p:sp>
        <p:nvSpPr>
          <p:cNvPr id="2" name="Rectangle 1"/>
          <p:cNvSpPr/>
          <p:nvPr/>
        </p:nvSpPr>
        <p:spPr>
          <a:xfrm>
            <a:off x="5940587" y="5943600"/>
            <a:ext cx="6096000" cy="738664"/>
          </a:xfrm>
          <a:prstGeom prst="rect">
            <a:avLst/>
          </a:prstGeom>
        </p:spPr>
        <p:txBody>
          <a:bodyPr>
            <a:spAutoFit/>
          </a:bodyPr>
          <a:lstStyle/>
          <a:p>
            <a:pPr algn="r"/>
            <a:r>
              <a:rPr lang="en-US" sz="1400" dirty="0">
                <a:solidFill>
                  <a:prstClr val="white">
                    <a:lumMod val="50000"/>
                  </a:prstClr>
                </a:solidFill>
              </a:rPr>
              <a:t>Baghdadli, Picot, Pascal, Pry, &amp; Aussilloux, 2003</a:t>
            </a:r>
          </a:p>
          <a:p>
            <a:pPr algn="r"/>
            <a:r>
              <a:rPr lang="en-US" sz="1400" dirty="0">
                <a:solidFill>
                  <a:prstClr val="white">
                    <a:lumMod val="50000"/>
                  </a:prstClr>
                </a:solidFill>
              </a:rPr>
              <a:t>DeGiacomo &amp; Fombonne, 1998</a:t>
            </a:r>
          </a:p>
          <a:p>
            <a:pPr algn="r"/>
            <a:r>
              <a:rPr lang="en-US" sz="1400" dirty="0">
                <a:solidFill>
                  <a:prstClr val="white">
                    <a:lumMod val="50000"/>
                  </a:prstClr>
                </a:solidFill>
              </a:rPr>
              <a:t>Tolbert, Brown, Fowler &amp; Parsons, 2001</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123" y="3741182"/>
            <a:ext cx="4572000" cy="2571750"/>
          </a:xfrm>
          <a:prstGeom prst="rect">
            <a:avLst/>
          </a:prstGeom>
        </p:spPr>
      </p:pic>
    </p:spTree>
    <p:extLst>
      <p:ext uri="{BB962C8B-B14F-4D97-AF65-F5344CB8AC3E}">
        <p14:creationId xmlns:p14="http://schemas.microsoft.com/office/powerpoint/2010/main" val="192283677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repl">
                                        <p:cTn id="7" dur="500" fill="hold"/>
                                        <p:tgtEl>
                                          <p:spTgt spid="122"/>
                                        </p:tgtEl>
                                        <p:attrNameLst>
                                          <p:attrName>ppt_x</p:attrName>
                                        </p:attrNameLst>
                                      </p:cBhvr>
                                      <p:tavLst>
                                        <p:tav tm="0">
                                          <p:val>
                                            <p:strVal val="0-#ppt_w/2"/>
                                          </p:val>
                                        </p:tav>
                                        <p:tav tm="100000">
                                          <p:val>
                                            <p:strVal val="#ppt_x"/>
                                          </p:val>
                                        </p:tav>
                                      </p:tavLst>
                                    </p:anim>
                                    <p:anim calcmode="lin" valueType="num">
                                      <p:cBhvr additive="repl">
                                        <p:cTn id="8"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D5DFE3-22D3-474B-B03B-6958BA8F85FA}"/>
              </a:ext>
            </a:extLst>
          </p:cNvPr>
          <p:cNvSpPr>
            <a:spLocks noGrp="1"/>
          </p:cNvSpPr>
          <p:nvPr>
            <p:ph type="title"/>
          </p:nvPr>
        </p:nvSpPr>
        <p:spPr>
          <a:xfrm>
            <a:off x="677334" y="319177"/>
            <a:ext cx="8596668" cy="1388853"/>
          </a:xfrm>
        </p:spPr>
        <p:txBody>
          <a:bodyPr/>
          <a:lstStyle/>
          <a:p>
            <a:r>
              <a:rPr lang="en-US" dirty="0"/>
              <a:t>Partner-Focused Joint Activities: </a:t>
            </a:r>
            <a:br>
              <a:rPr lang="en-US" dirty="0"/>
            </a:br>
            <a:r>
              <a:rPr lang="en-US" dirty="0"/>
              <a:t>Sensory Social Routines</a:t>
            </a:r>
          </a:p>
        </p:txBody>
      </p:sp>
      <p:sp>
        <p:nvSpPr>
          <p:cNvPr id="3" name="Content Placeholder 2">
            <a:extLst>
              <a:ext uri="{FF2B5EF4-FFF2-40B4-BE49-F238E27FC236}">
                <a16:creationId xmlns="" xmlns:a16="http://schemas.microsoft.com/office/drawing/2014/main" id="{612BE0E9-91C8-4702-A696-757152DF25CD}"/>
              </a:ext>
            </a:extLst>
          </p:cNvPr>
          <p:cNvSpPr>
            <a:spLocks noGrp="1"/>
          </p:cNvSpPr>
          <p:nvPr>
            <p:ph idx="1"/>
          </p:nvPr>
        </p:nvSpPr>
        <p:spPr>
          <a:xfrm>
            <a:off x="677334" y="1880558"/>
            <a:ext cx="8596668" cy="4857126"/>
          </a:xfrm>
        </p:spPr>
        <p:txBody>
          <a:bodyPr>
            <a:normAutofit lnSpcReduction="10000"/>
          </a:bodyPr>
          <a:lstStyle/>
          <a:p>
            <a:pPr marL="0" indent="0">
              <a:buNone/>
            </a:pPr>
            <a:r>
              <a:rPr lang="en-US" sz="2800" dirty="0"/>
              <a:t>Sensory Social Routine is a Dyadic Activity:</a:t>
            </a:r>
          </a:p>
          <a:p>
            <a:pPr marL="0" indent="0">
              <a:buNone/>
            </a:pPr>
            <a:r>
              <a:rPr lang="en-US" sz="2800" dirty="0"/>
              <a:t>Two persons are engaged in the same activity in a reciprocal way</a:t>
            </a:r>
          </a:p>
          <a:p>
            <a:pPr marL="0" indent="0">
              <a:buNone/>
            </a:pPr>
            <a:endParaRPr lang="en-US" sz="2800" dirty="0"/>
          </a:p>
          <a:p>
            <a:pPr lvl="1"/>
            <a:r>
              <a:rPr lang="en-US" sz="2400" dirty="0"/>
              <a:t>Turn Taking</a:t>
            </a:r>
          </a:p>
          <a:p>
            <a:pPr lvl="1"/>
            <a:r>
              <a:rPr lang="en-US" sz="2400" dirty="0"/>
              <a:t>Imitating Each Other</a:t>
            </a:r>
          </a:p>
          <a:p>
            <a:pPr lvl="1"/>
            <a:r>
              <a:rPr lang="en-US" sz="2400" dirty="0"/>
              <a:t>Communication</a:t>
            </a:r>
          </a:p>
          <a:p>
            <a:pPr lvl="1"/>
            <a:r>
              <a:rPr lang="en-US" sz="2400" dirty="0"/>
              <a:t>Gestures</a:t>
            </a:r>
          </a:p>
          <a:p>
            <a:pPr lvl="1"/>
            <a:r>
              <a:rPr lang="en-US" sz="2400" dirty="0"/>
              <a:t>Facial Expressions</a:t>
            </a:r>
          </a:p>
          <a:p>
            <a:pPr lvl="1"/>
            <a:r>
              <a:rPr lang="en-US" sz="2400" dirty="0"/>
              <a:t>Building on Each Others Activity</a:t>
            </a:r>
          </a:p>
        </p:txBody>
      </p:sp>
    </p:spTree>
    <p:extLst>
      <p:ext uri="{BB962C8B-B14F-4D97-AF65-F5344CB8AC3E}">
        <p14:creationId xmlns:p14="http://schemas.microsoft.com/office/powerpoint/2010/main" val="14761085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0F14C8-96E0-487C-BE12-F636767480A7}"/>
              </a:ext>
            </a:extLst>
          </p:cNvPr>
          <p:cNvSpPr>
            <a:spLocks noGrp="1"/>
          </p:cNvSpPr>
          <p:nvPr>
            <p:ph type="title"/>
          </p:nvPr>
        </p:nvSpPr>
        <p:spPr/>
        <p:txBody>
          <a:bodyPr/>
          <a:lstStyle/>
          <a:p>
            <a:r>
              <a:rPr lang="en-US" dirty="0"/>
              <a:t>Partner-Focused Joint Activities: </a:t>
            </a:r>
            <a:br>
              <a:rPr lang="en-US" dirty="0"/>
            </a:br>
            <a:r>
              <a:rPr lang="en-US" dirty="0"/>
              <a:t>Sensory Social Routines</a:t>
            </a:r>
          </a:p>
        </p:txBody>
      </p:sp>
      <p:sp>
        <p:nvSpPr>
          <p:cNvPr id="3" name="Content Placeholder 2">
            <a:extLst>
              <a:ext uri="{FF2B5EF4-FFF2-40B4-BE49-F238E27FC236}">
                <a16:creationId xmlns="" xmlns:a16="http://schemas.microsoft.com/office/drawing/2014/main" id="{09C584B4-486B-42E2-BE93-9C31CFE6245E}"/>
              </a:ext>
            </a:extLst>
          </p:cNvPr>
          <p:cNvSpPr>
            <a:spLocks noGrp="1"/>
          </p:cNvSpPr>
          <p:nvPr>
            <p:ph idx="1"/>
          </p:nvPr>
        </p:nvSpPr>
        <p:spPr>
          <a:xfrm>
            <a:off x="677334" y="2160589"/>
            <a:ext cx="7690289" cy="4697411"/>
          </a:xfrm>
        </p:spPr>
        <p:txBody>
          <a:bodyPr>
            <a:normAutofit/>
          </a:bodyPr>
          <a:lstStyle/>
          <a:p>
            <a:pPr marL="0" indent="0">
              <a:buNone/>
            </a:pPr>
            <a:r>
              <a:rPr lang="en-US" sz="2400" dirty="0"/>
              <a:t>Objects are incidental-The theme of the joint activity is the social exchange</a:t>
            </a:r>
            <a:endParaRPr lang="en-US" dirty="0"/>
          </a:p>
          <a:p>
            <a:pPr marL="0" indent="0">
              <a:buNone/>
            </a:pPr>
            <a:r>
              <a:rPr lang="en-US" sz="2400" i="1" dirty="0"/>
              <a:t>Typical sensory social routines:</a:t>
            </a:r>
          </a:p>
          <a:p>
            <a:pPr marL="0" indent="0">
              <a:buNone/>
            </a:pPr>
            <a:r>
              <a:rPr lang="en-US" sz="2000" dirty="0"/>
              <a:t>Lap games: “Peek-a-Boo,”  “Up…Down,”  </a:t>
            </a:r>
          </a:p>
          <a:p>
            <a:pPr marL="0" indent="0">
              <a:buNone/>
            </a:pPr>
            <a:r>
              <a:rPr lang="en-US" sz="2000" dirty="0"/>
              <a:t>Songs with Motions: “Itsy Bitsy Spider,”  “Wheels on the Bus,” 	</a:t>
            </a:r>
          </a:p>
          <a:p>
            <a:pPr marL="0" indent="0">
              <a:buNone/>
            </a:pPr>
            <a:r>
              <a:rPr lang="en-US" sz="2000" dirty="0"/>
              <a:t>Floor Songs: “Motorboat,” “Ring around the Rosy”</a:t>
            </a:r>
          </a:p>
          <a:p>
            <a:pPr marL="0" indent="0">
              <a:buNone/>
            </a:pPr>
            <a:r>
              <a:rPr lang="en-US" sz="2000" dirty="0"/>
              <a:t>Finger Play: Creepy Fingers” </a:t>
            </a:r>
          </a:p>
          <a:p>
            <a:pPr marL="0" indent="0">
              <a:buNone/>
            </a:pPr>
            <a:r>
              <a:rPr lang="en-US" sz="2000" dirty="0"/>
              <a:t>Movement Routines: “Airplane,” “Swing,” “Chases,” “Hide and Seek”</a:t>
            </a:r>
          </a:p>
          <a:p>
            <a:pPr marL="0" indent="0">
              <a:buNone/>
            </a:pPr>
            <a:endParaRPr lang="en-US" dirty="0"/>
          </a:p>
        </p:txBody>
      </p:sp>
      <p:pic>
        <p:nvPicPr>
          <p:cNvPr id="3074" name="Picture 2" descr="Image result for kids playing peek a boo">
            <a:extLst>
              <a:ext uri="{FF2B5EF4-FFF2-40B4-BE49-F238E27FC236}">
                <a16:creationId xmlns="" xmlns:a16="http://schemas.microsoft.com/office/drawing/2014/main" id="{86FE06DA-BABC-43AE-AD86-CE11B9323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622" y="661988"/>
            <a:ext cx="3516589" cy="299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0479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5F992-876A-429B-916A-812E83E6AD67}"/>
              </a:ext>
            </a:extLst>
          </p:cNvPr>
          <p:cNvSpPr>
            <a:spLocks noGrp="1"/>
          </p:cNvSpPr>
          <p:nvPr>
            <p:ph type="title"/>
          </p:nvPr>
        </p:nvSpPr>
        <p:spPr>
          <a:xfrm>
            <a:off x="677334" y="609600"/>
            <a:ext cx="8596668" cy="1132936"/>
          </a:xfrm>
        </p:spPr>
        <p:txBody>
          <a:bodyPr>
            <a:normAutofit fontScale="90000"/>
          </a:bodyPr>
          <a:lstStyle/>
          <a:p>
            <a:r>
              <a:rPr lang="en-US" dirty="0"/>
              <a:t>Four Main Goals that Sensory Social Routines accomplish:</a:t>
            </a:r>
            <a:br>
              <a:rPr lang="en-US" dirty="0"/>
            </a:br>
            <a:endParaRPr lang="en-US" dirty="0"/>
          </a:p>
        </p:txBody>
      </p:sp>
      <p:sp>
        <p:nvSpPr>
          <p:cNvPr id="3" name="Content Placeholder 2">
            <a:extLst>
              <a:ext uri="{FF2B5EF4-FFF2-40B4-BE49-F238E27FC236}">
                <a16:creationId xmlns="" xmlns:a16="http://schemas.microsoft.com/office/drawing/2014/main" id="{BB9D13FD-7A8F-4614-8A47-6F76BD9346E7}"/>
              </a:ext>
            </a:extLst>
          </p:cNvPr>
          <p:cNvSpPr>
            <a:spLocks noGrp="1"/>
          </p:cNvSpPr>
          <p:nvPr>
            <p:ph idx="1"/>
          </p:nvPr>
        </p:nvSpPr>
        <p:spPr>
          <a:xfrm>
            <a:off x="677334" y="1932317"/>
            <a:ext cx="8596668" cy="4675517"/>
          </a:xfrm>
        </p:spPr>
        <p:txBody>
          <a:bodyPr>
            <a:normAutofit/>
          </a:bodyPr>
          <a:lstStyle/>
          <a:p>
            <a:pPr marL="514350" indent="-514350">
              <a:buFont typeface="+mj-lt"/>
              <a:buAutoNum type="arabicPeriod"/>
            </a:pPr>
            <a:r>
              <a:rPr lang="en-US" sz="2400" dirty="0"/>
              <a:t>Drawing the child’s attention to other people’s social communicative cues- especially eye contact and the face physical gestures, postures, anticipatory movements, and facial expressions.</a:t>
            </a:r>
          </a:p>
          <a:p>
            <a:pPr marL="514350" indent="-514350">
              <a:buFont typeface="+mj-lt"/>
              <a:buAutoNum type="arabicPeriod"/>
            </a:pPr>
            <a:r>
              <a:rPr lang="en-US" sz="2400" dirty="0"/>
              <a:t>Developing the child’s awareness of facial expression and their ability to share emotional expression face to face with another.</a:t>
            </a:r>
          </a:p>
          <a:p>
            <a:pPr marL="514350" indent="-514350">
              <a:buFont typeface="+mj-lt"/>
              <a:buAutoNum type="arabicPeriod"/>
            </a:pPr>
            <a:r>
              <a:rPr lang="en-US" sz="2400" dirty="0"/>
              <a:t>Increasing the child’s communication to initiate, respond to, and continue social interaction through their eye contact, facial expression, gestures, sounds, and words.</a:t>
            </a:r>
          </a:p>
          <a:p>
            <a:pPr marL="514350" indent="-514350">
              <a:buFont typeface="+mj-lt"/>
              <a:buAutoNum type="arabicPeriod"/>
            </a:pPr>
            <a:r>
              <a:rPr lang="en-US" sz="2400" dirty="0"/>
              <a:t>Optimizing the child’s arousal, state, and attention.</a:t>
            </a:r>
          </a:p>
          <a:p>
            <a:pPr marL="0" indent="0">
              <a:buNone/>
            </a:pPr>
            <a:endParaRPr lang="en-US" dirty="0"/>
          </a:p>
        </p:txBody>
      </p:sp>
    </p:spTree>
    <p:extLst>
      <p:ext uri="{BB962C8B-B14F-4D97-AF65-F5344CB8AC3E}">
        <p14:creationId xmlns:p14="http://schemas.microsoft.com/office/powerpoint/2010/main" val="30368503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253D89-FC02-49AF-831D-E2E0C7D62BD3}"/>
              </a:ext>
            </a:extLst>
          </p:cNvPr>
          <p:cNvSpPr>
            <a:spLocks noGrp="1"/>
          </p:cNvSpPr>
          <p:nvPr>
            <p:ph type="title"/>
          </p:nvPr>
        </p:nvSpPr>
        <p:spPr/>
        <p:txBody>
          <a:bodyPr/>
          <a:lstStyle/>
          <a:p>
            <a:r>
              <a:rPr lang="en-US" dirty="0"/>
              <a:t>Sensory Social Routines-Foster Social Orienting and Communication</a:t>
            </a:r>
          </a:p>
        </p:txBody>
      </p:sp>
      <p:sp>
        <p:nvSpPr>
          <p:cNvPr id="3" name="Content Placeholder 2">
            <a:extLst>
              <a:ext uri="{FF2B5EF4-FFF2-40B4-BE49-F238E27FC236}">
                <a16:creationId xmlns="" xmlns:a16="http://schemas.microsoft.com/office/drawing/2014/main" id="{FCAC1D65-3B22-4CC5-9A48-7746A838385F}"/>
              </a:ext>
            </a:extLst>
          </p:cNvPr>
          <p:cNvSpPr>
            <a:spLocks noGrp="1"/>
          </p:cNvSpPr>
          <p:nvPr>
            <p:ph idx="1"/>
          </p:nvPr>
        </p:nvSpPr>
        <p:spPr>
          <a:xfrm>
            <a:off x="838200" y="1825625"/>
            <a:ext cx="9703279" cy="4667250"/>
          </a:xfrm>
        </p:spPr>
        <p:txBody>
          <a:bodyPr>
            <a:normAutofit/>
          </a:bodyPr>
          <a:lstStyle/>
          <a:p>
            <a:pPr marL="0" indent="0">
              <a:buNone/>
            </a:pPr>
            <a:r>
              <a:rPr lang="en-US" sz="2000" dirty="0"/>
              <a:t>Sensory Social Routines teach children to communicate intentionally to initiate, maintain, and end social interactions.  Adult sets up interesting activities until the child is engaged, and then </a:t>
            </a:r>
            <a:r>
              <a:rPr lang="en-US" sz="2000" b="1" dirty="0"/>
              <a:t>pause</a:t>
            </a:r>
            <a:r>
              <a:rPr lang="en-US" sz="2000" dirty="0"/>
              <a:t> and </a:t>
            </a:r>
            <a:r>
              <a:rPr lang="en-US" sz="2000" b="1" dirty="0"/>
              <a:t>wait</a:t>
            </a:r>
            <a:r>
              <a:rPr lang="en-US" sz="2000" dirty="0"/>
              <a:t> for the child to signal them to continue.</a:t>
            </a:r>
          </a:p>
          <a:p>
            <a:pPr marL="0" indent="0">
              <a:buNone/>
            </a:pPr>
            <a:endParaRPr lang="en-US" sz="2000" dirty="0"/>
          </a:p>
          <a:p>
            <a:pPr marL="0" indent="0">
              <a:buNone/>
            </a:pPr>
            <a:r>
              <a:rPr lang="en-US" sz="2000" dirty="0"/>
              <a:t>Very subtle at first: involving looking, reaching, vocalizing, making eye contact, or making some other gestures. </a:t>
            </a:r>
          </a:p>
          <a:p>
            <a:pPr marL="0" indent="0">
              <a:buNone/>
            </a:pPr>
            <a:endParaRPr lang="en-US" sz="2000" dirty="0"/>
          </a:p>
          <a:p>
            <a:pPr marL="0" indent="0">
              <a:buNone/>
            </a:pPr>
            <a:endParaRPr lang="en-US" dirty="0"/>
          </a:p>
          <a:p>
            <a:pPr marL="0" indent="0" algn="ctr">
              <a:buNone/>
            </a:pPr>
            <a:r>
              <a:rPr lang="en-US" sz="2400" b="1" dirty="0"/>
              <a:t>This signal marks the child’s “Turn” </a:t>
            </a:r>
          </a:p>
          <a:p>
            <a:pPr marL="0" indent="0" algn="ctr">
              <a:buNone/>
            </a:pPr>
            <a:r>
              <a:rPr lang="en-US" sz="2400" b="1" dirty="0"/>
              <a:t>and the adult then responds by continuing the activity.</a:t>
            </a:r>
          </a:p>
        </p:txBody>
      </p:sp>
    </p:spTree>
    <p:extLst>
      <p:ext uri="{BB962C8B-B14F-4D97-AF65-F5344CB8AC3E}">
        <p14:creationId xmlns:p14="http://schemas.microsoft.com/office/powerpoint/2010/main" val="13672414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70E55E-D84B-4415-993B-70B127FC42EE}"/>
              </a:ext>
            </a:extLst>
          </p:cNvPr>
          <p:cNvSpPr>
            <a:spLocks noGrp="1"/>
          </p:cNvSpPr>
          <p:nvPr>
            <p:ph type="title"/>
          </p:nvPr>
        </p:nvSpPr>
        <p:spPr/>
        <p:txBody>
          <a:bodyPr/>
          <a:lstStyle/>
          <a:p>
            <a:r>
              <a:rPr lang="en-US" dirty="0"/>
              <a:t>Sensory Social Routines Optimize Attention and Arousal for Learning</a:t>
            </a:r>
          </a:p>
        </p:txBody>
      </p:sp>
      <p:sp>
        <p:nvSpPr>
          <p:cNvPr id="3" name="Content Placeholder 2">
            <a:extLst>
              <a:ext uri="{FF2B5EF4-FFF2-40B4-BE49-F238E27FC236}">
                <a16:creationId xmlns="" xmlns:a16="http://schemas.microsoft.com/office/drawing/2014/main" id="{E481708A-59D7-4375-99A3-835ADCF885FC}"/>
              </a:ext>
            </a:extLst>
          </p:cNvPr>
          <p:cNvSpPr>
            <a:spLocks noGrp="1"/>
          </p:cNvSpPr>
          <p:nvPr>
            <p:ph idx="1"/>
          </p:nvPr>
        </p:nvSpPr>
        <p:spPr>
          <a:xfrm>
            <a:off x="838200" y="2191109"/>
            <a:ext cx="7132608" cy="3985854"/>
          </a:xfrm>
        </p:spPr>
        <p:txBody>
          <a:bodyPr>
            <a:normAutofit lnSpcReduction="10000"/>
          </a:bodyPr>
          <a:lstStyle/>
          <a:p>
            <a:pPr marL="0" indent="0" algn="ctr">
              <a:buNone/>
            </a:pPr>
            <a:r>
              <a:rPr lang="en-US" sz="4000" dirty="0"/>
              <a:t>Type of touch, movement, and rhythm </a:t>
            </a:r>
          </a:p>
          <a:p>
            <a:pPr marL="0" indent="0" algn="ctr">
              <a:buNone/>
            </a:pPr>
            <a:r>
              <a:rPr lang="en-US" sz="4000" dirty="0"/>
              <a:t>that the adult uses </a:t>
            </a:r>
          </a:p>
          <a:p>
            <a:pPr marL="0" indent="0" algn="ctr">
              <a:buNone/>
            </a:pPr>
            <a:r>
              <a:rPr lang="en-US" sz="4000" dirty="0"/>
              <a:t>in the sensory social routine </a:t>
            </a:r>
          </a:p>
          <a:p>
            <a:pPr marL="0" indent="0" algn="ctr">
              <a:buNone/>
            </a:pPr>
            <a:r>
              <a:rPr lang="en-US" sz="4000" dirty="0"/>
              <a:t>has a fairly immediate effects on the child.</a:t>
            </a:r>
          </a:p>
        </p:txBody>
      </p:sp>
      <p:pic>
        <p:nvPicPr>
          <p:cNvPr id="2050" name="Picture 2" descr="Image result for kids being tickles">
            <a:extLst>
              <a:ext uri="{FF2B5EF4-FFF2-40B4-BE49-F238E27FC236}">
                <a16:creationId xmlns="" xmlns:a16="http://schemas.microsoft.com/office/drawing/2014/main" id="{7364E4C5-44D8-4E2A-8951-EF7EF7F23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93" y="2455653"/>
            <a:ext cx="3299514" cy="301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386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FB9E4-36B2-4EA3-8A5E-62CA598394A8}"/>
              </a:ext>
            </a:extLst>
          </p:cNvPr>
          <p:cNvSpPr>
            <a:spLocks noGrp="1"/>
          </p:cNvSpPr>
          <p:nvPr>
            <p:ph type="title"/>
          </p:nvPr>
        </p:nvSpPr>
        <p:spPr/>
        <p:txBody>
          <a:bodyPr>
            <a:normAutofit fontScale="90000"/>
          </a:bodyPr>
          <a:lstStyle/>
          <a:p>
            <a:r>
              <a:rPr lang="en-US" dirty="0"/>
              <a:t>Alternating between Object-Focused Joint Activities and Sensory Social Routines</a:t>
            </a:r>
          </a:p>
        </p:txBody>
      </p:sp>
      <p:sp>
        <p:nvSpPr>
          <p:cNvPr id="3" name="Content Placeholder 2">
            <a:extLst>
              <a:ext uri="{FF2B5EF4-FFF2-40B4-BE49-F238E27FC236}">
                <a16:creationId xmlns="" xmlns:a16="http://schemas.microsoft.com/office/drawing/2014/main" id="{35077CF4-77D2-4B5B-9E22-96EF7C6C37D4}"/>
              </a:ext>
            </a:extLst>
          </p:cNvPr>
          <p:cNvSpPr>
            <a:spLocks noGrp="1"/>
          </p:cNvSpPr>
          <p:nvPr>
            <p:ph sz="half" idx="1"/>
          </p:nvPr>
        </p:nvSpPr>
        <p:spPr/>
        <p:txBody>
          <a:bodyPr/>
          <a:lstStyle/>
          <a:p>
            <a:pPr marL="0" indent="0">
              <a:buNone/>
            </a:pPr>
            <a:r>
              <a:rPr lang="en-US" sz="2400" dirty="0"/>
              <a:t>Object focused routines provide a teaching platform for:</a:t>
            </a:r>
          </a:p>
          <a:p>
            <a:r>
              <a:rPr lang="en-US" sz="2000" dirty="0"/>
              <a:t>Cognitive skills</a:t>
            </a:r>
          </a:p>
          <a:p>
            <a:r>
              <a:rPr lang="en-US" sz="2000" dirty="0"/>
              <a:t>Imitation</a:t>
            </a:r>
          </a:p>
          <a:p>
            <a:r>
              <a:rPr lang="en-US" sz="2000" dirty="0"/>
              <a:t>Communication and language </a:t>
            </a:r>
          </a:p>
          <a:p>
            <a:r>
              <a:rPr lang="en-US" sz="2000" dirty="0"/>
              <a:t>Fine motor</a:t>
            </a:r>
          </a:p>
          <a:p>
            <a:r>
              <a:rPr lang="en-US" sz="2000" dirty="0"/>
              <a:t>Toy play skills</a:t>
            </a:r>
          </a:p>
          <a:p>
            <a:pPr marL="0" indent="0">
              <a:buNone/>
            </a:pPr>
            <a:endParaRPr lang="en-US" dirty="0"/>
          </a:p>
        </p:txBody>
      </p:sp>
      <p:sp>
        <p:nvSpPr>
          <p:cNvPr id="4" name="Content Placeholder 3">
            <a:extLst>
              <a:ext uri="{FF2B5EF4-FFF2-40B4-BE49-F238E27FC236}">
                <a16:creationId xmlns="" xmlns:a16="http://schemas.microsoft.com/office/drawing/2014/main" id="{AA85A8B8-FD53-4D49-AF02-678DBAC8A62A}"/>
              </a:ext>
            </a:extLst>
          </p:cNvPr>
          <p:cNvSpPr>
            <a:spLocks noGrp="1"/>
          </p:cNvSpPr>
          <p:nvPr>
            <p:ph sz="half" idx="2"/>
          </p:nvPr>
        </p:nvSpPr>
        <p:spPr>
          <a:xfrm>
            <a:off x="5089968" y="2160589"/>
            <a:ext cx="4502606" cy="3880773"/>
          </a:xfrm>
        </p:spPr>
        <p:txBody>
          <a:bodyPr/>
          <a:lstStyle/>
          <a:p>
            <a:pPr marL="0" indent="0">
              <a:buNone/>
            </a:pPr>
            <a:r>
              <a:rPr lang="en-US" sz="2400" dirty="0"/>
              <a:t>Sensory Social routines focus on:</a:t>
            </a:r>
          </a:p>
          <a:p>
            <a:pPr marL="0" indent="0">
              <a:buNone/>
            </a:pPr>
            <a:endParaRPr lang="en-US" sz="2400" dirty="0"/>
          </a:p>
          <a:p>
            <a:r>
              <a:rPr lang="en-US" sz="2000" dirty="0"/>
              <a:t>Social skills</a:t>
            </a:r>
          </a:p>
          <a:p>
            <a:r>
              <a:rPr lang="en-US" sz="2000" dirty="0"/>
              <a:t>Communication and language skills </a:t>
            </a:r>
          </a:p>
          <a:p>
            <a:r>
              <a:rPr lang="en-US" sz="2000" dirty="0"/>
              <a:t>Imitation skills </a:t>
            </a:r>
          </a:p>
          <a:p>
            <a:endParaRPr lang="en-US" dirty="0"/>
          </a:p>
        </p:txBody>
      </p:sp>
    </p:spTree>
    <p:extLst>
      <p:ext uri="{BB962C8B-B14F-4D97-AF65-F5344CB8AC3E}">
        <p14:creationId xmlns:p14="http://schemas.microsoft.com/office/powerpoint/2010/main" val="3617033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8E48C4-B6A3-4AB8-BF56-77542E7391D7}"/>
              </a:ext>
            </a:extLst>
          </p:cNvPr>
          <p:cNvSpPr>
            <a:spLocks noGrp="1"/>
          </p:cNvSpPr>
          <p:nvPr>
            <p:ph type="title"/>
          </p:nvPr>
        </p:nvSpPr>
        <p:spPr>
          <a:xfrm>
            <a:off x="677334" y="609600"/>
            <a:ext cx="8596668" cy="875323"/>
          </a:xfrm>
        </p:spPr>
        <p:txBody>
          <a:bodyPr/>
          <a:lstStyle/>
          <a:p>
            <a:r>
              <a:rPr lang="en-US" dirty="0"/>
              <a:t>Developing Skills</a:t>
            </a:r>
          </a:p>
        </p:txBody>
      </p:sp>
      <p:sp>
        <p:nvSpPr>
          <p:cNvPr id="3" name="Content Placeholder 2">
            <a:extLst>
              <a:ext uri="{FF2B5EF4-FFF2-40B4-BE49-F238E27FC236}">
                <a16:creationId xmlns="" xmlns:a16="http://schemas.microsoft.com/office/drawing/2014/main" id="{0C56397F-834A-4F46-8239-3361AD2A5487}"/>
              </a:ext>
            </a:extLst>
          </p:cNvPr>
          <p:cNvSpPr>
            <a:spLocks noGrp="1"/>
          </p:cNvSpPr>
          <p:nvPr>
            <p:ph idx="1"/>
          </p:nvPr>
        </p:nvSpPr>
        <p:spPr>
          <a:xfrm>
            <a:off x="717859" y="1615660"/>
            <a:ext cx="7034681" cy="4865351"/>
          </a:xfrm>
        </p:spPr>
        <p:txBody>
          <a:bodyPr>
            <a:normAutofit fontScale="77500" lnSpcReduction="20000"/>
          </a:bodyPr>
          <a:lstStyle/>
          <a:p>
            <a:r>
              <a:rPr lang="en-US" sz="3200" dirty="0"/>
              <a:t>Developing Imitation Skill</a:t>
            </a:r>
          </a:p>
          <a:p>
            <a:r>
              <a:rPr lang="en-US" sz="3200" dirty="0"/>
              <a:t>Vocal Imitation</a:t>
            </a:r>
          </a:p>
          <a:p>
            <a:pPr lvl="1"/>
            <a:r>
              <a:rPr lang="en-US" sz="3000" dirty="0"/>
              <a:t>Most important skill we can teach</a:t>
            </a:r>
          </a:p>
          <a:p>
            <a:pPr lvl="1"/>
            <a:r>
              <a:rPr lang="en-US" sz="3000" dirty="0"/>
              <a:t>Hardest skill to teach</a:t>
            </a:r>
          </a:p>
          <a:p>
            <a:pPr lvl="1"/>
            <a:r>
              <a:rPr lang="en-US" sz="3000" dirty="0"/>
              <a:t>Highly arousing sensory social activities </a:t>
            </a:r>
          </a:p>
          <a:p>
            <a:pPr lvl="1"/>
            <a:r>
              <a:rPr lang="en-US" sz="3000" dirty="0"/>
              <a:t>Imitate those vocalization immediately and provide reinforcements </a:t>
            </a:r>
          </a:p>
          <a:p>
            <a:pPr lvl="1"/>
            <a:r>
              <a:rPr lang="en-US" sz="3000" dirty="0"/>
              <a:t>Vocal rounds </a:t>
            </a:r>
          </a:p>
          <a:p>
            <a:pPr lvl="1"/>
            <a:r>
              <a:rPr lang="en-US" sz="3000" dirty="0"/>
              <a:t>Increase different vocalizations </a:t>
            </a:r>
          </a:p>
          <a:p>
            <a:pPr lvl="2"/>
            <a:r>
              <a:rPr lang="en-US" sz="2800" dirty="0"/>
              <a:t>PROMPTS</a:t>
            </a:r>
          </a:p>
          <a:p>
            <a:pPr lvl="2"/>
            <a:r>
              <a:rPr lang="en-US" sz="2800" dirty="0"/>
              <a:t>Or another means of functional communications </a:t>
            </a:r>
          </a:p>
          <a:p>
            <a:endParaRPr lang="en-US" sz="3200" dirty="0"/>
          </a:p>
          <a:p>
            <a:endParaRPr lang="en-US" dirty="0"/>
          </a:p>
        </p:txBody>
      </p:sp>
      <p:pic>
        <p:nvPicPr>
          <p:cNvPr id="1026" name="Picture 2" descr="Image result for kids imitating parents">
            <a:extLst>
              <a:ext uri="{FF2B5EF4-FFF2-40B4-BE49-F238E27FC236}">
                <a16:creationId xmlns="" xmlns:a16="http://schemas.microsoft.com/office/drawing/2014/main" id="{1EA4D5CB-734D-4A67-B488-718262107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3773" y="802415"/>
            <a:ext cx="1983177" cy="2328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kids imitation gestures">
            <a:extLst>
              <a:ext uri="{FF2B5EF4-FFF2-40B4-BE49-F238E27FC236}">
                <a16:creationId xmlns="" xmlns:a16="http://schemas.microsoft.com/office/drawing/2014/main" id="{CC54727A-56A6-4355-AB32-5F06EF433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106" y="3953317"/>
            <a:ext cx="2909035" cy="194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62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7727AC-5AD3-4BE7-85CB-47DD95828DA8}"/>
              </a:ext>
            </a:extLst>
          </p:cNvPr>
          <p:cNvSpPr>
            <a:spLocks noGrp="1"/>
          </p:cNvSpPr>
          <p:nvPr>
            <p:ph type="title"/>
          </p:nvPr>
        </p:nvSpPr>
        <p:spPr>
          <a:xfrm>
            <a:off x="677334" y="609600"/>
            <a:ext cx="8596668" cy="850233"/>
          </a:xfrm>
        </p:spPr>
        <p:txBody>
          <a:bodyPr/>
          <a:lstStyle/>
          <a:p>
            <a:r>
              <a:rPr lang="en-US" dirty="0"/>
              <a:t>Families</a:t>
            </a:r>
          </a:p>
        </p:txBody>
      </p:sp>
      <p:sp>
        <p:nvSpPr>
          <p:cNvPr id="3" name="Content Placeholder 2">
            <a:extLst>
              <a:ext uri="{FF2B5EF4-FFF2-40B4-BE49-F238E27FC236}">
                <a16:creationId xmlns="" xmlns:a16="http://schemas.microsoft.com/office/drawing/2014/main" id="{7A965E0F-CF16-4C10-BD44-68CCB0A80267}"/>
              </a:ext>
            </a:extLst>
          </p:cNvPr>
          <p:cNvSpPr>
            <a:spLocks noGrp="1"/>
          </p:cNvSpPr>
          <p:nvPr>
            <p:ph idx="1"/>
          </p:nvPr>
        </p:nvSpPr>
        <p:spPr>
          <a:xfrm>
            <a:off x="677334" y="1844841"/>
            <a:ext cx="8596668" cy="4196521"/>
          </a:xfrm>
        </p:spPr>
        <p:txBody>
          <a:bodyPr>
            <a:normAutofit fontScale="92500" lnSpcReduction="10000"/>
          </a:bodyPr>
          <a:lstStyle/>
          <a:p>
            <a:pPr marL="0" indent="0">
              <a:buNone/>
            </a:pPr>
            <a:r>
              <a:rPr lang="en-US" sz="2800" dirty="0"/>
              <a:t>Most Important People in the Child’s Development</a:t>
            </a:r>
          </a:p>
          <a:p>
            <a:pPr marL="0" indent="0">
              <a:buNone/>
            </a:pPr>
            <a:r>
              <a:rPr lang="en-US" sz="2400" dirty="0"/>
              <a:t>Using Everyday Activities to Help Kids Connect,</a:t>
            </a:r>
          </a:p>
          <a:p>
            <a:pPr marL="0" indent="0">
              <a:buNone/>
            </a:pPr>
            <a:r>
              <a:rPr lang="en-US" sz="2400" dirty="0"/>
              <a:t> Communicate, and Learn</a:t>
            </a:r>
          </a:p>
          <a:p>
            <a:r>
              <a:rPr lang="en-US" sz="2000" dirty="0"/>
              <a:t>Meal time</a:t>
            </a:r>
          </a:p>
          <a:p>
            <a:r>
              <a:rPr lang="en-US" sz="2000" dirty="0"/>
              <a:t>Play times-toy</a:t>
            </a:r>
          </a:p>
          <a:p>
            <a:r>
              <a:rPr lang="en-US" sz="2000" dirty="0"/>
              <a:t>Sensory times</a:t>
            </a:r>
          </a:p>
          <a:p>
            <a:r>
              <a:rPr lang="en-US" sz="2000" dirty="0"/>
              <a:t>Caregiving times</a:t>
            </a:r>
          </a:p>
          <a:p>
            <a:r>
              <a:rPr lang="en-US" sz="2000" dirty="0"/>
              <a:t>Reading time</a:t>
            </a:r>
          </a:p>
          <a:p>
            <a:r>
              <a:rPr lang="en-US" sz="2000" dirty="0"/>
              <a:t>Household chores</a:t>
            </a:r>
          </a:p>
          <a:p>
            <a:r>
              <a:rPr lang="en-US" sz="2000" dirty="0"/>
              <a:t>Bath time</a:t>
            </a:r>
          </a:p>
        </p:txBody>
      </p:sp>
      <p:pic>
        <p:nvPicPr>
          <p:cNvPr id="4" name="Picture 3">
            <a:extLst>
              <a:ext uri="{FF2B5EF4-FFF2-40B4-BE49-F238E27FC236}">
                <a16:creationId xmlns="" xmlns:a16="http://schemas.microsoft.com/office/drawing/2014/main" id="{23451FB0-192F-43AA-814A-CCECD8BAA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944" y="1459833"/>
            <a:ext cx="2736722" cy="4353876"/>
          </a:xfrm>
          <a:prstGeom prst="rect">
            <a:avLst/>
          </a:prstGeom>
        </p:spPr>
      </p:pic>
    </p:spTree>
    <p:extLst>
      <p:ext uri="{BB962C8B-B14F-4D97-AF65-F5344CB8AC3E}">
        <p14:creationId xmlns:p14="http://schemas.microsoft.com/office/powerpoint/2010/main" val="26107510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B00E83-78BA-4998-B085-B011B3490805}"/>
              </a:ext>
            </a:extLst>
          </p:cNvPr>
          <p:cNvSpPr>
            <a:spLocks noGrp="1"/>
          </p:cNvSpPr>
          <p:nvPr>
            <p:ph type="title"/>
          </p:nvPr>
        </p:nvSpPr>
        <p:spPr/>
        <p:txBody>
          <a:bodyPr/>
          <a:lstStyle/>
          <a:p>
            <a:r>
              <a:rPr lang="en-US" dirty="0"/>
              <a:t>Typical Sequence of Activities for and Hour Session</a:t>
            </a:r>
          </a:p>
        </p:txBody>
      </p:sp>
      <p:sp>
        <p:nvSpPr>
          <p:cNvPr id="3" name="Content Placeholder 2">
            <a:extLst>
              <a:ext uri="{FF2B5EF4-FFF2-40B4-BE49-F238E27FC236}">
                <a16:creationId xmlns="" xmlns:a16="http://schemas.microsoft.com/office/drawing/2014/main" id="{AA746B85-9DF3-48BD-BCDC-250A7F510928}"/>
              </a:ext>
            </a:extLst>
          </p:cNvPr>
          <p:cNvSpPr>
            <a:spLocks noGrp="1"/>
          </p:cNvSpPr>
          <p:nvPr>
            <p:ph idx="1"/>
          </p:nvPr>
        </p:nvSpPr>
        <p:spPr/>
        <p:txBody>
          <a:bodyPr>
            <a:normAutofit/>
          </a:bodyPr>
          <a:lstStyle/>
          <a:p>
            <a:pPr marL="0" indent="0">
              <a:buNone/>
            </a:pPr>
            <a:r>
              <a:rPr lang="en-US" b="1" u="sng" dirty="0"/>
              <a:t>Activity</a:t>
            </a:r>
            <a:r>
              <a:rPr lang="en-US" dirty="0"/>
              <a:t>					</a:t>
            </a:r>
            <a:r>
              <a:rPr lang="en-US" b="1" u="sng" dirty="0"/>
              <a:t>What Activity</a:t>
            </a:r>
            <a:r>
              <a:rPr lang="en-US" dirty="0"/>
              <a:t>				</a:t>
            </a:r>
            <a:r>
              <a:rPr lang="en-US" b="1" u="sng" dirty="0"/>
              <a:t>Objectives</a:t>
            </a:r>
          </a:p>
          <a:p>
            <a:pPr marL="0" indent="0">
              <a:buNone/>
            </a:pPr>
            <a:r>
              <a:rPr lang="en-US" dirty="0"/>
              <a:t>Greeting					Hello Routine				</a:t>
            </a:r>
            <a:r>
              <a:rPr lang="en-US" sz="1100" dirty="0"/>
              <a:t>Social, Communication, imitation</a:t>
            </a:r>
          </a:p>
          <a:p>
            <a:pPr marL="0" indent="0">
              <a:buNone/>
            </a:pPr>
            <a:endParaRPr lang="en-US" sz="1100" dirty="0"/>
          </a:p>
          <a:p>
            <a:pPr marL="0" indent="0">
              <a:buNone/>
            </a:pPr>
            <a:r>
              <a:rPr lang="en-US" dirty="0"/>
              <a:t>Object-Activity			Puzzle						</a:t>
            </a:r>
            <a:r>
              <a:rPr lang="en-US" sz="1200" dirty="0"/>
              <a:t>Fine motor, cognitive, play, 														Communication objectives</a:t>
            </a:r>
          </a:p>
          <a:p>
            <a:pPr marL="0" indent="0">
              <a:buNone/>
            </a:pPr>
            <a:r>
              <a:rPr lang="en-US" dirty="0"/>
              <a:t>Sensory Social 			Ring around the rosy			</a:t>
            </a:r>
            <a:r>
              <a:rPr lang="en-US" sz="1200" dirty="0"/>
              <a:t>Social, Imitations, Communication,</a:t>
            </a:r>
          </a:p>
          <a:p>
            <a:pPr marL="0" indent="0">
              <a:buNone/>
            </a:pPr>
            <a:endParaRPr lang="en-US" sz="1200" dirty="0"/>
          </a:p>
          <a:p>
            <a:pPr marL="0" indent="0">
              <a:buNone/>
            </a:pPr>
            <a:r>
              <a:rPr lang="en-US" dirty="0"/>
              <a:t>Motor movement 			Throwing a ball 				</a:t>
            </a:r>
            <a:r>
              <a:rPr lang="en-US" sz="1200" dirty="0"/>
              <a:t>Imitation, Gross Motor,</a:t>
            </a:r>
          </a:p>
          <a:p>
            <a:pPr marL="0" indent="0">
              <a:buNone/>
            </a:pPr>
            <a:endParaRPr lang="en-US" sz="1200" dirty="0"/>
          </a:p>
          <a:p>
            <a:pPr marL="0" indent="0">
              <a:buNone/>
            </a:pPr>
            <a:r>
              <a:rPr lang="en-US" dirty="0"/>
              <a:t>Object activity			Block tower					</a:t>
            </a:r>
            <a:r>
              <a:rPr lang="en-US" sz="1100" dirty="0"/>
              <a:t>Imitation, Cognitive, Communication,</a:t>
            </a:r>
          </a:p>
          <a:p>
            <a:pPr marL="0" indent="0">
              <a:buNone/>
            </a:pPr>
            <a:endParaRPr lang="en-US" dirty="0"/>
          </a:p>
        </p:txBody>
      </p:sp>
    </p:spTree>
    <p:extLst>
      <p:ext uri="{BB962C8B-B14F-4D97-AF65-F5344CB8AC3E}">
        <p14:creationId xmlns:p14="http://schemas.microsoft.com/office/powerpoint/2010/main" val="39286837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4E984A-6499-4CFE-B823-7A99947DE0C3}"/>
              </a:ext>
            </a:extLst>
          </p:cNvPr>
          <p:cNvSpPr>
            <a:spLocks noGrp="1"/>
          </p:cNvSpPr>
          <p:nvPr>
            <p:ph type="title"/>
          </p:nvPr>
        </p:nvSpPr>
        <p:spPr/>
        <p:txBody>
          <a:bodyPr/>
          <a:lstStyle/>
          <a:p>
            <a:r>
              <a:rPr lang="en-US" dirty="0"/>
              <a:t>Typical Sequence of Activities for and Hour Session-</a:t>
            </a:r>
            <a:r>
              <a:rPr lang="en-US" sz="1800" dirty="0"/>
              <a:t>continued</a:t>
            </a:r>
          </a:p>
        </p:txBody>
      </p:sp>
      <p:sp>
        <p:nvSpPr>
          <p:cNvPr id="3" name="Content Placeholder 2">
            <a:extLst>
              <a:ext uri="{FF2B5EF4-FFF2-40B4-BE49-F238E27FC236}">
                <a16:creationId xmlns="" xmlns:a16="http://schemas.microsoft.com/office/drawing/2014/main" id="{6AE316C2-B335-4EA8-A707-BA8BB377E0B1}"/>
              </a:ext>
            </a:extLst>
          </p:cNvPr>
          <p:cNvSpPr>
            <a:spLocks noGrp="1"/>
          </p:cNvSpPr>
          <p:nvPr>
            <p:ph idx="1"/>
          </p:nvPr>
        </p:nvSpPr>
        <p:spPr>
          <a:xfrm>
            <a:off x="677334" y="1867877"/>
            <a:ext cx="8873066" cy="4470400"/>
          </a:xfrm>
        </p:spPr>
        <p:txBody>
          <a:bodyPr>
            <a:normAutofit lnSpcReduction="10000"/>
          </a:bodyPr>
          <a:lstStyle/>
          <a:p>
            <a:pPr marL="0" indent="0">
              <a:buNone/>
            </a:pPr>
            <a:r>
              <a:rPr lang="en-US" b="1" u="sng" dirty="0"/>
              <a:t>Activity</a:t>
            </a:r>
            <a:r>
              <a:rPr lang="en-US" dirty="0"/>
              <a:t>						</a:t>
            </a:r>
            <a:r>
              <a:rPr lang="en-US" b="1" u="sng" dirty="0"/>
              <a:t>Activity</a:t>
            </a:r>
            <a:r>
              <a:rPr lang="en-US" dirty="0"/>
              <a:t>					</a:t>
            </a:r>
            <a:r>
              <a:rPr lang="en-US" b="1" u="sng" dirty="0"/>
              <a:t>Objectives</a:t>
            </a:r>
          </a:p>
          <a:p>
            <a:pPr marL="0" indent="0">
              <a:buNone/>
            </a:pPr>
            <a:r>
              <a:rPr lang="en-US" dirty="0"/>
              <a:t>Sensory social 			</a:t>
            </a:r>
            <a:r>
              <a:rPr lang="en-US" sz="1400" dirty="0"/>
              <a:t>Popping stamping on bubbles</a:t>
            </a:r>
            <a:r>
              <a:rPr lang="en-US" dirty="0"/>
              <a:t>		</a:t>
            </a:r>
            <a:r>
              <a:rPr lang="en-US" sz="1200" dirty="0"/>
              <a:t>Social, Imitation, Communication</a:t>
            </a:r>
          </a:p>
          <a:p>
            <a:pPr marL="0" indent="0">
              <a:buNone/>
            </a:pPr>
            <a:endParaRPr lang="en-US" dirty="0"/>
          </a:p>
          <a:p>
            <a:pPr marL="0" indent="0">
              <a:buNone/>
            </a:pPr>
            <a:r>
              <a:rPr lang="en-US" dirty="0"/>
              <a:t>Snack					</a:t>
            </a:r>
            <a:r>
              <a:rPr lang="en-US" sz="1400" dirty="0"/>
              <a:t>Using a Fork with Fruit Pieces</a:t>
            </a:r>
            <a:r>
              <a:rPr lang="en-US" dirty="0"/>
              <a:t>		</a:t>
            </a:r>
            <a:r>
              <a:rPr lang="en-US" sz="1200" dirty="0"/>
              <a:t>Self-care, Communication, Imitation</a:t>
            </a:r>
          </a:p>
          <a:p>
            <a:pPr marL="0" indent="0">
              <a:buNone/>
            </a:pPr>
            <a:endParaRPr lang="en-US" sz="1200" dirty="0"/>
          </a:p>
          <a:p>
            <a:pPr marL="0" indent="0">
              <a:buNone/>
            </a:pPr>
            <a:r>
              <a:rPr lang="en-US" dirty="0"/>
              <a:t>Motor Movement			Rolling a Therapy Ball			</a:t>
            </a:r>
            <a:r>
              <a:rPr lang="en-US" sz="1200" dirty="0"/>
              <a:t>Motor, Social, Communication, Motor</a:t>
            </a:r>
          </a:p>
          <a:p>
            <a:pPr marL="0" indent="0">
              <a:buNone/>
            </a:pPr>
            <a:endParaRPr lang="en-US" sz="1200" dirty="0"/>
          </a:p>
          <a:p>
            <a:pPr marL="0" indent="0">
              <a:buNone/>
            </a:pPr>
            <a:r>
              <a:rPr lang="en-US" dirty="0"/>
              <a:t>Books					Animal Touch/Sound Book		</a:t>
            </a:r>
            <a:r>
              <a:rPr lang="en-US" sz="1200" dirty="0"/>
              <a:t>Joint Attention, Social, Communication</a:t>
            </a:r>
          </a:p>
          <a:p>
            <a:pPr marL="0" indent="0">
              <a:buNone/>
            </a:pPr>
            <a:r>
              <a:rPr lang="en-US" sz="1200" dirty="0"/>
              <a:t> </a:t>
            </a:r>
          </a:p>
          <a:p>
            <a:pPr marL="0" indent="0">
              <a:buNone/>
            </a:pPr>
            <a:r>
              <a:rPr lang="en-US" dirty="0"/>
              <a:t>Object Activity 			Rhythmic Band Music			</a:t>
            </a:r>
            <a:r>
              <a:rPr lang="en-US" sz="1200" dirty="0"/>
              <a:t>Social imitation, Communication, Play</a:t>
            </a:r>
          </a:p>
          <a:p>
            <a:pPr marL="0" indent="0">
              <a:buNone/>
            </a:pPr>
            <a:endParaRPr lang="en-US" dirty="0"/>
          </a:p>
          <a:p>
            <a:pPr marL="0" indent="0">
              <a:buNone/>
            </a:pPr>
            <a:r>
              <a:rPr lang="en-US" dirty="0"/>
              <a:t>Greeting good-bye		Closing Song					</a:t>
            </a:r>
            <a:r>
              <a:rPr lang="en-US" sz="1200" dirty="0"/>
              <a:t>Social, Communication, Imitation</a:t>
            </a:r>
          </a:p>
        </p:txBody>
      </p:sp>
    </p:spTree>
    <p:extLst>
      <p:ext uri="{BB962C8B-B14F-4D97-AF65-F5344CB8AC3E}">
        <p14:creationId xmlns:p14="http://schemas.microsoft.com/office/powerpoint/2010/main" val="1596235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065338"/>
            <a:ext cx="8596313" cy="3976687"/>
          </a:xfrm>
        </p:spPr>
        <p:txBody>
          <a:bodyPr>
            <a:normAutofit lnSpcReduction="10000"/>
          </a:bodyPr>
          <a:lstStyle/>
          <a:p>
            <a:r>
              <a:rPr lang="en-US" sz="2400" dirty="0"/>
              <a:t>Early identification of an ASD is crucial, as it means</a:t>
            </a:r>
            <a:r>
              <a:rPr lang="en-US" sz="2400" dirty="0">
                <a:hlinkClick r:id="rId2"/>
              </a:rPr>
              <a:t> early intervention services</a:t>
            </a:r>
            <a:r>
              <a:rPr lang="en-US" sz="2400" dirty="0"/>
              <a:t> can begin, making a huge impact on a child’s behavior, functioning and future well-being. </a:t>
            </a:r>
            <a:endParaRPr lang="en-US" sz="2400" dirty="0" smtClean="0"/>
          </a:p>
          <a:p>
            <a:r>
              <a:rPr lang="en-US" sz="2400" dirty="0" smtClean="0"/>
              <a:t>Without </a:t>
            </a:r>
            <a:r>
              <a:rPr lang="en-US" sz="2400" dirty="0"/>
              <a:t>early intervention, the symptoms of autism can worsen, resulting in more costly treatment over the course of a lifetime. </a:t>
            </a:r>
            <a:endParaRPr lang="en-US" sz="2400" dirty="0" smtClean="0"/>
          </a:p>
          <a:p>
            <a:r>
              <a:rPr lang="en-US" sz="2400" dirty="0" smtClean="0">
                <a:hlinkClick r:id="rId3"/>
              </a:rPr>
              <a:t>The </a:t>
            </a:r>
            <a:r>
              <a:rPr lang="en-US" sz="2400" dirty="0">
                <a:hlinkClick r:id="rId3"/>
              </a:rPr>
              <a:t>estimated lifetime cost</a:t>
            </a:r>
            <a:r>
              <a:rPr lang="en-US" sz="2400" dirty="0"/>
              <a:t> of caring for someone with autism ranges from $1.4-2.4 million, but this cost can be reduced by two-thirds through early diagnosis and intervention.</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271" y="132735"/>
            <a:ext cx="4149213" cy="1720031"/>
          </a:xfrm>
          <a:prstGeom prst="rect">
            <a:avLst/>
          </a:prstGeom>
        </p:spPr>
      </p:pic>
    </p:spTree>
    <p:extLst>
      <p:ext uri="{BB962C8B-B14F-4D97-AF65-F5344CB8AC3E}">
        <p14:creationId xmlns:p14="http://schemas.microsoft.com/office/powerpoint/2010/main" val="3753582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0038" y="1600201"/>
            <a:ext cx="9051925" cy="4525963"/>
          </a:xfrm>
        </p:spPr>
      </p:pic>
    </p:spTree>
    <p:extLst>
      <p:ext uri="{BB962C8B-B14F-4D97-AF65-F5344CB8AC3E}">
        <p14:creationId xmlns:p14="http://schemas.microsoft.com/office/powerpoint/2010/main" val="2948202253"/>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333375" y="178595"/>
            <a:ext cx="11525251" cy="789197"/>
          </a:xfrm>
          <a:prstGeom prst="rect">
            <a:avLst/>
          </a:prstGeom>
        </p:spPr>
        <p:txBody>
          <a:bodyPr>
            <a:normAutofit fontScale="90000"/>
          </a:bodyPr>
          <a:lstStyle>
            <a:lvl1pPr defTabSz="572516">
              <a:defRPr sz="7056"/>
            </a:lvl1pPr>
          </a:lstStyle>
          <a:p>
            <a:r>
              <a:rPr lang="en-US" dirty="0" smtClean="0"/>
              <a:t>REFERENCES</a:t>
            </a:r>
            <a:endParaRPr dirty="0"/>
          </a:p>
        </p:txBody>
      </p:sp>
      <p:sp>
        <p:nvSpPr>
          <p:cNvPr id="298" name="Shape 298"/>
          <p:cNvSpPr>
            <a:spLocks noGrp="1"/>
          </p:cNvSpPr>
          <p:nvPr>
            <p:ph type="body" idx="1"/>
          </p:nvPr>
        </p:nvSpPr>
        <p:spPr>
          <a:xfrm>
            <a:off x="333375" y="926315"/>
            <a:ext cx="11525251" cy="5663306"/>
          </a:xfrm>
          <a:prstGeom prst="rect">
            <a:avLst/>
          </a:prstGeom>
        </p:spPr>
        <p:txBody>
          <a:bodyPr>
            <a:normAutofit/>
          </a:bodyPr>
          <a:lstStyle/>
          <a:p>
            <a:pPr marL="150102" indent="-150102" defTabSz="168408">
              <a:spcBef>
                <a:spcPts val="1266"/>
              </a:spcBef>
              <a:defRPr sz="1886"/>
            </a:pPr>
            <a:r>
              <a:rPr dirty="0"/>
              <a:t>Collaborative START Lab Overview, UC Davis MIND Institute. </a:t>
            </a:r>
            <a:r>
              <a:rPr u="sng" dirty="0" smtClean="0">
                <a:hlinkClick r:id="rId2"/>
              </a:rPr>
              <a:t>http</a:t>
            </a:r>
            <a:r>
              <a:rPr u="sng" dirty="0">
                <a:hlinkClick r:id="rId2"/>
              </a:rPr>
              <a:t>://www.ucdmc.ucdavis.edu/mindinstitute/research/esdm/</a:t>
            </a:r>
            <a:r>
              <a:rPr dirty="0"/>
              <a:t> </a:t>
            </a:r>
          </a:p>
          <a:p>
            <a:pPr marL="150102" indent="-150102" defTabSz="168408">
              <a:spcBef>
                <a:spcPts val="1266"/>
              </a:spcBef>
              <a:defRPr sz="1886"/>
            </a:pPr>
            <a:r>
              <a:rPr dirty="0" smtClean="0"/>
              <a:t>Rogers</a:t>
            </a:r>
            <a:r>
              <a:rPr dirty="0"/>
              <a:t>, S. J., &amp; Dawson, G. (2010). </a:t>
            </a:r>
            <a:r>
              <a:rPr i="1" dirty="0"/>
              <a:t>Early Start Denver Model for Young Children with Autism: Promoting Language, Learning, and Engagement. </a:t>
            </a:r>
            <a:r>
              <a:rPr dirty="0"/>
              <a:t>New York: Guilford Press</a:t>
            </a:r>
            <a:r>
              <a:rPr dirty="0" smtClean="0"/>
              <a:t>.</a:t>
            </a:r>
            <a:endParaRPr lang="en-US" dirty="0" smtClean="0"/>
          </a:p>
          <a:p>
            <a:pPr marL="150102" indent="-150102" defTabSz="168408">
              <a:spcBef>
                <a:spcPts val="1266"/>
              </a:spcBef>
              <a:defRPr sz="1886"/>
            </a:pPr>
            <a:r>
              <a:rPr lang="en-US" dirty="0"/>
              <a:t>Rogers, S. J., &amp; Dawson, G</a:t>
            </a:r>
            <a:r>
              <a:rPr lang="en-US" dirty="0" smtClean="0"/>
              <a:t>., Vismara, L.A. </a:t>
            </a:r>
            <a:r>
              <a:rPr lang="en-US" dirty="0"/>
              <a:t>(</a:t>
            </a:r>
            <a:r>
              <a:rPr lang="en-US" dirty="0" smtClean="0"/>
              <a:t>2012). </a:t>
            </a:r>
            <a:r>
              <a:rPr lang="en-US" i="1" dirty="0" smtClean="0"/>
              <a:t>An</a:t>
            </a:r>
            <a:r>
              <a:rPr lang="en-US" dirty="0" smtClean="0"/>
              <a:t> </a:t>
            </a:r>
            <a:r>
              <a:rPr lang="en-US" i="1" dirty="0" smtClean="0"/>
              <a:t>Early Start for Your </a:t>
            </a:r>
            <a:r>
              <a:rPr lang="en-US" i="1" dirty="0"/>
              <a:t>C</a:t>
            </a:r>
            <a:r>
              <a:rPr lang="en-US" i="1" dirty="0" smtClean="0"/>
              <a:t>hild with Autism. Using Everyday Activities to Help Kids Connect, Communicate and Learn. </a:t>
            </a:r>
            <a:r>
              <a:rPr lang="en-US" dirty="0"/>
              <a:t>New York: Guilford Press</a:t>
            </a:r>
            <a:r>
              <a:rPr lang="en-US" dirty="0" smtClean="0"/>
              <a:t>.</a:t>
            </a:r>
          </a:p>
          <a:p>
            <a:pPr marL="164746" indent="-164746" defTabSz="184837">
              <a:spcBef>
                <a:spcPts val="1406"/>
              </a:spcBef>
              <a:defRPr sz="2070"/>
            </a:pPr>
            <a:r>
              <a:rPr lang="en-US" dirty="0" err="1"/>
              <a:t>Schreibman</a:t>
            </a:r>
            <a:r>
              <a:rPr lang="en-US" dirty="0"/>
              <a:t>, L., Dawson, G., </a:t>
            </a:r>
            <a:r>
              <a:rPr lang="en-US" dirty="0" err="1"/>
              <a:t>Stahmer</a:t>
            </a:r>
            <a:r>
              <a:rPr lang="en-US" dirty="0"/>
              <a:t>, A., </a:t>
            </a:r>
            <a:r>
              <a:rPr lang="en-US" dirty="0" err="1"/>
              <a:t>Landa</a:t>
            </a:r>
            <a:r>
              <a:rPr lang="en-US" dirty="0"/>
              <a:t>, R., Rogers, S., McGee, G., </a:t>
            </a:r>
            <a:r>
              <a:rPr lang="en-US" dirty="0" err="1"/>
              <a:t>Kasari</a:t>
            </a:r>
            <a:r>
              <a:rPr lang="en-US" dirty="0"/>
              <a:t>, C., Ingersoll, B., Kaiser, A., </a:t>
            </a:r>
            <a:r>
              <a:rPr lang="en-US" dirty="0" err="1"/>
              <a:t>Bruinsma</a:t>
            </a:r>
            <a:r>
              <a:rPr lang="en-US" dirty="0"/>
              <a:t>, Y., McNerney, E., </a:t>
            </a:r>
            <a:r>
              <a:rPr lang="en-US" dirty="0" err="1"/>
              <a:t>Wetherby</a:t>
            </a:r>
            <a:r>
              <a:rPr lang="en-US" dirty="0"/>
              <a:t>, A., &amp; </a:t>
            </a:r>
            <a:r>
              <a:rPr lang="en-US" dirty="0" err="1"/>
              <a:t>Halladay</a:t>
            </a:r>
            <a:r>
              <a:rPr lang="en-US" dirty="0"/>
              <a:t>, A. (2015). Naturalistic Developmental Behavioral Interventions: Empirically Validated Treatments for Autism Spectrum Disorder. </a:t>
            </a:r>
            <a:r>
              <a:rPr lang="en-US" i="1" dirty="0"/>
              <a:t>Journal of Autism and Developmental Disorders. 45. </a:t>
            </a:r>
            <a:r>
              <a:rPr lang="en-US" dirty="0"/>
              <a:t>2411-2428. </a:t>
            </a:r>
          </a:p>
          <a:p>
            <a:pPr marL="164746" indent="-164746" defTabSz="184837">
              <a:spcBef>
                <a:spcPts val="1406"/>
              </a:spcBef>
              <a:defRPr sz="2070"/>
            </a:pPr>
            <a:r>
              <a:rPr lang="en-US" dirty="0"/>
              <a:t>UC Davis MIND Institute ESDM Training Program. </a:t>
            </a:r>
            <a:r>
              <a:rPr lang="en-US" dirty="0" smtClean="0"/>
              <a:t> </a:t>
            </a:r>
            <a:r>
              <a:rPr lang="en-US" u="sng" dirty="0">
                <a:hlinkClick r:id="rId3"/>
              </a:rPr>
              <a:t>http://ucdmc.ucdavis.edu/mindinstitute/research/esdm/pdf/certification_steps.pdf</a:t>
            </a:r>
          </a:p>
          <a:p>
            <a:pPr marL="150102" indent="-150102" defTabSz="168408">
              <a:spcBef>
                <a:spcPts val="1266"/>
              </a:spcBef>
              <a:defRPr sz="1886"/>
            </a:pPr>
            <a:endParaRPr dirty="0"/>
          </a:p>
        </p:txBody>
      </p:sp>
    </p:spTree>
    <p:extLst>
      <p:ext uri="{BB962C8B-B14F-4D97-AF65-F5344CB8AC3E}">
        <p14:creationId xmlns:p14="http://schemas.microsoft.com/office/powerpoint/2010/main" val="1267336141"/>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RESOURCES</a:t>
            </a:r>
            <a:endParaRPr lang="en-US" sz="5400" dirty="0"/>
          </a:p>
        </p:txBody>
      </p:sp>
      <p:sp>
        <p:nvSpPr>
          <p:cNvPr id="3" name="Text Placeholder 2"/>
          <p:cNvSpPr>
            <a:spLocks noGrp="1"/>
          </p:cNvSpPr>
          <p:nvPr>
            <p:ph type="body" idx="1"/>
          </p:nvPr>
        </p:nvSpPr>
        <p:spPr/>
        <p:txBody>
          <a:bodyPr>
            <a:normAutofit fontScale="92500" lnSpcReduction="10000"/>
          </a:bodyPr>
          <a:lstStyle/>
          <a:p>
            <a:r>
              <a:rPr lang="en-US" dirty="0">
                <a:hlinkClick r:id="rId2"/>
              </a:rPr>
              <a:t>http://www.wvdhhr.org/birth23</a:t>
            </a:r>
            <a:r>
              <a:rPr lang="en-US" dirty="0" smtClean="0">
                <a:hlinkClick r:id="rId2"/>
              </a:rPr>
              <a:t>/</a:t>
            </a:r>
            <a:endParaRPr lang="en-US" dirty="0" smtClean="0"/>
          </a:p>
          <a:p>
            <a:r>
              <a:rPr lang="en-US" dirty="0">
                <a:hlinkClick r:id="rId3"/>
              </a:rPr>
              <a:t>https://www.autismspeaks.org</a:t>
            </a:r>
            <a:r>
              <a:rPr lang="en-US" dirty="0" smtClean="0">
                <a:hlinkClick r:id="rId3"/>
              </a:rPr>
              <a:t>/</a:t>
            </a:r>
            <a:endParaRPr lang="en-US" dirty="0" smtClean="0"/>
          </a:p>
          <a:p>
            <a:r>
              <a:rPr lang="en-US" dirty="0">
                <a:hlinkClick r:id="rId4"/>
              </a:rPr>
              <a:t>http://mountaineerautismproject.org</a:t>
            </a:r>
            <a:r>
              <a:rPr lang="en-US" dirty="0" smtClean="0">
                <a:hlinkClick r:id="rId4"/>
              </a:rPr>
              <a:t>/</a:t>
            </a:r>
            <a:endParaRPr lang="en-US" dirty="0" smtClean="0"/>
          </a:p>
          <a:p>
            <a:r>
              <a:rPr lang="en-US" dirty="0">
                <a:hlinkClick r:id="rId5"/>
              </a:rPr>
              <a:t>https://www.bacb.com/bcba-eligibility-requirements-january-2022/</a:t>
            </a:r>
            <a:endParaRPr lang="en-US" dirty="0"/>
          </a:p>
          <a:p>
            <a:endParaRPr lang="en-US" dirty="0"/>
          </a:p>
        </p:txBody>
      </p:sp>
    </p:spTree>
    <p:extLst>
      <p:ext uri="{BB962C8B-B14F-4D97-AF65-F5344CB8AC3E}">
        <p14:creationId xmlns:p14="http://schemas.microsoft.com/office/powerpoint/2010/main" val="982052615"/>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Resources </a:t>
            </a:r>
            <a:r>
              <a:rPr lang="en-US" sz="5400" b="1" dirty="0" err="1" smtClean="0"/>
              <a:t>con’t</a:t>
            </a:r>
            <a:endParaRPr lang="en-US" sz="5400" b="1" dirty="0"/>
          </a:p>
        </p:txBody>
      </p:sp>
      <p:sp>
        <p:nvSpPr>
          <p:cNvPr id="3" name="Text Placeholder 2"/>
          <p:cNvSpPr>
            <a:spLocks noGrp="1"/>
          </p:cNvSpPr>
          <p:nvPr>
            <p:ph type="body" idx="1"/>
          </p:nvPr>
        </p:nvSpPr>
        <p:spPr>
          <a:xfrm>
            <a:off x="609600" y="1447801"/>
            <a:ext cx="10972800" cy="4525963"/>
          </a:xfrm>
        </p:spPr>
        <p:txBody>
          <a:bodyPr>
            <a:normAutofit/>
          </a:bodyPr>
          <a:lstStyle/>
          <a:p>
            <a:pPr>
              <a:lnSpc>
                <a:spcPct val="100000"/>
              </a:lnSpc>
              <a:buFont typeface="Arial"/>
              <a:buChar char="•"/>
            </a:pPr>
            <a:r>
              <a:rPr lang="en-US" sz="2800" dirty="0">
                <a:solidFill>
                  <a:srgbClr val="000000"/>
                </a:solidFill>
              </a:rPr>
              <a:t>Center for Evidence Based Practice: Young </a:t>
            </a:r>
            <a:r>
              <a:rPr lang="en-US" sz="2800" dirty="0" smtClean="0">
                <a:solidFill>
                  <a:srgbClr val="000000"/>
                </a:solidFill>
              </a:rPr>
              <a:t> Children </a:t>
            </a:r>
            <a:r>
              <a:rPr lang="en-US" sz="2800" dirty="0">
                <a:solidFill>
                  <a:srgbClr val="000000"/>
                </a:solidFill>
              </a:rPr>
              <a:t>With Challenging Behavior </a:t>
            </a:r>
            <a:r>
              <a:rPr lang="en-US" sz="2800" dirty="0" smtClean="0">
                <a:solidFill>
                  <a:srgbClr val="000000"/>
                </a:solidFill>
              </a:rPr>
              <a:t> </a:t>
            </a:r>
            <a:r>
              <a:rPr lang="en-US" sz="2800" dirty="0">
                <a:solidFill>
                  <a:srgbClr val="000000"/>
                </a:solidFill>
              </a:rPr>
              <a:t>(</a:t>
            </a:r>
            <a:r>
              <a:rPr lang="en-US" sz="2800" dirty="0" smtClean="0">
                <a:solidFill>
                  <a:srgbClr val="000000"/>
                </a:solidFill>
              </a:rPr>
              <a:t>TACSEI) </a:t>
            </a:r>
            <a:r>
              <a:rPr lang="en-US" sz="2800" dirty="0" smtClean="0">
                <a:solidFill>
                  <a:srgbClr val="000000"/>
                </a:solidFill>
                <a:hlinkClick r:id="rId2"/>
              </a:rPr>
              <a:t>www.challengingbehavior.org</a:t>
            </a:r>
            <a:endParaRPr lang="en-US" sz="2800" dirty="0"/>
          </a:p>
          <a:p>
            <a:pPr>
              <a:lnSpc>
                <a:spcPct val="100000"/>
              </a:lnSpc>
              <a:buFont typeface="Arial"/>
              <a:buChar char="•"/>
            </a:pPr>
            <a:r>
              <a:rPr lang="en-US" sz="2800" dirty="0">
                <a:solidFill>
                  <a:srgbClr val="000000"/>
                </a:solidFill>
              </a:rPr>
              <a:t>The Center on the Social and Emotional 	Foundations for Early Learning (</a:t>
            </a:r>
            <a:r>
              <a:rPr lang="en-US" sz="2800" dirty="0" smtClean="0">
                <a:solidFill>
                  <a:srgbClr val="000000"/>
                </a:solidFill>
              </a:rPr>
              <a:t>CSEFEL)</a:t>
            </a:r>
            <a:r>
              <a:rPr lang="en-US" sz="2800" dirty="0" smtClean="0">
                <a:solidFill>
                  <a:srgbClr val="000000"/>
                </a:solidFill>
                <a:hlinkClick r:id="rId3"/>
              </a:rPr>
              <a:t>www.CSEFEL.vanderbilt.edu</a:t>
            </a:r>
            <a:endParaRPr lang="en-US" sz="2800" dirty="0"/>
          </a:p>
          <a:p>
            <a:pPr>
              <a:lnSpc>
                <a:spcPct val="100000"/>
              </a:lnSpc>
              <a:buFont typeface="Arial"/>
              <a:buChar char="•"/>
            </a:pPr>
            <a:r>
              <a:rPr lang="en-US" sz="2800" dirty="0">
                <a:solidFill>
                  <a:srgbClr val="000000"/>
                </a:solidFill>
              </a:rPr>
              <a:t>Zero to </a:t>
            </a:r>
            <a:r>
              <a:rPr lang="en-US" sz="2800" dirty="0" smtClean="0">
                <a:solidFill>
                  <a:srgbClr val="000000"/>
                </a:solidFill>
              </a:rPr>
              <a:t>Three</a:t>
            </a:r>
            <a:r>
              <a:rPr lang="en-US" sz="2800" dirty="0" smtClean="0">
                <a:solidFill>
                  <a:srgbClr val="000000"/>
                </a:solidFill>
                <a:hlinkClick r:id="rId4"/>
              </a:rPr>
              <a:t>www.zerotothree.org</a:t>
            </a:r>
            <a:endParaRPr lang="en-US" sz="2800" dirty="0" smtClean="0">
              <a:solidFill>
                <a:srgbClr val="000000"/>
              </a:solidFill>
            </a:endParaRPr>
          </a:p>
          <a:p>
            <a:pPr>
              <a:lnSpc>
                <a:spcPct val="100000"/>
              </a:lnSpc>
              <a:buFont typeface="Arial"/>
              <a:buChar char="•"/>
            </a:pPr>
            <a:r>
              <a:rPr lang="en-US" sz="3000" b="1" dirty="0" smtClean="0">
                <a:solidFill>
                  <a:srgbClr val="000000"/>
                </a:solidFill>
              </a:rPr>
              <a:t>CDC </a:t>
            </a:r>
            <a:r>
              <a:rPr lang="en-US" sz="3000" b="1" dirty="0">
                <a:solidFill>
                  <a:srgbClr val="000000"/>
                </a:solidFill>
              </a:rPr>
              <a:t>– Learn the Signs. Act </a:t>
            </a:r>
            <a:r>
              <a:rPr lang="en-US" sz="3000" b="1" dirty="0" smtClean="0">
                <a:solidFill>
                  <a:srgbClr val="000000"/>
                </a:solidFill>
              </a:rPr>
              <a:t>Early</a:t>
            </a:r>
            <a:r>
              <a:rPr lang="en-US" sz="3000" dirty="0" smtClean="0"/>
              <a:t> </a:t>
            </a:r>
            <a:r>
              <a:rPr lang="en-US" sz="3000" dirty="0" smtClean="0">
                <a:solidFill>
                  <a:srgbClr val="000000"/>
                </a:solidFill>
                <a:hlinkClick r:id="rId5"/>
              </a:rPr>
              <a:t>www.cdc.gov/actearly</a:t>
            </a:r>
            <a:endParaRPr lang="en-US" sz="3000" dirty="0">
              <a:solidFill>
                <a:srgbClr val="000000"/>
              </a:solidFill>
            </a:endParaRPr>
          </a:p>
          <a:p>
            <a:endParaRPr lang="en-US" dirty="0"/>
          </a:p>
        </p:txBody>
      </p:sp>
    </p:spTree>
    <p:extLst>
      <p:ext uri="{BB962C8B-B14F-4D97-AF65-F5344CB8AC3E}">
        <p14:creationId xmlns:p14="http://schemas.microsoft.com/office/powerpoint/2010/main" val="848661559"/>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WE NEED MORE BEHAVIOR ANALYSTS</a:t>
            </a:r>
            <a:endParaRPr lang="en-US" b="1" dirty="0"/>
          </a:p>
        </p:txBody>
      </p:sp>
      <p:sp>
        <p:nvSpPr>
          <p:cNvPr id="3" name="Text Placeholder 2"/>
          <p:cNvSpPr>
            <a:spLocks noGrp="1"/>
          </p:cNvSpPr>
          <p:nvPr>
            <p:ph type="body" idx="1"/>
          </p:nvPr>
        </p:nvSpPr>
        <p:spPr>
          <a:xfrm>
            <a:off x="677334" y="1430595"/>
            <a:ext cx="8596668" cy="4940708"/>
          </a:xfrm>
        </p:spPr>
        <p:txBody>
          <a:bodyPr>
            <a:noAutofit/>
          </a:bodyPr>
          <a:lstStyle/>
          <a:p>
            <a:r>
              <a:rPr lang="en-US" sz="1800" dirty="0">
                <a:hlinkClick r:id="rId2"/>
              </a:rPr>
              <a:t>https://www.bacb.com/bcba-eligibility-requirements-january-2022</a:t>
            </a:r>
            <a:r>
              <a:rPr lang="en-US" sz="1800" dirty="0" smtClean="0">
                <a:hlinkClick r:id="rId2"/>
              </a:rPr>
              <a:t>/</a:t>
            </a:r>
            <a:endParaRPr lang="en-US" sz="1800" dirty="0" smtClean="0"/>
          </a:p>
          <a:p>
            <a:endParaRPr lang="en-US" sz="1800" dirty="0" smtClean="0"/>
          </a:p>
          <a:p>
            <a:pPr>
              <a:spcBef>
                <a:spcPts val="0"/>
              </a:spcBef>
            </a:pPr>
            <a:r>
              <a:rPr lang="en-US" sz="1800" b="1" dirty="0"/>
              <a:t>BCBA Requirements (January 1, </a:t>
            </a:r>
            <a:r>
              <a:rPr lang="en-US" sz="1800" b="1" dirty="0" smtClean="0"/>
              <a:t>2022)</a:t>
            </a:r>
            <a:r>
              <a:rPr lang="en-US" sz="1800" dirty="0"/>
              <a:t> </a:t>
            </a:r>
            <a:r>
              <a:rPr lang="en-US" sz="1800" dirty="0" smtClean="0"/>
              <a:t> Eligibility Requirements:</a:t>
            </a:r>
          </a:p>
          <a:p>
            <a:pPr>
              <a:spcBef>
                <a:spcPts val="0"/>
              </a:spcBef>
            </a:pPr>
            <a:endParaRPr lang="en-US" sz="1800" dirty="0"/>
          </a:p>
          <a:p>
            <a:pPr>
              <a:spcBef>
                <a:spcPts val="0"/>
              </a:spcBef>
            </a:pPr>
            <a:r>
              <a:rPr lang="en-US" sz="1800" b="1" dirty="0"/>
              <a:t>Pathway 1 – Association for Behavior Analysis International (ABAI) Accredited Program:</a:t>
            </a:r>
          </a:p>
          <a:p>
            <a:pPr lvl="0">
              <a:spcBef>
                <a:spcPts val="0"/>
              </a:spcBef>
            </a:pPr>
            <a:r>
              <a:rPr lang="en-US" sz="1800" dirty="0"/>
              <a:t>A degree from an </a:t>
            </a:r>
            <a:r>
              <a:rPr lang="en-US" sz="1800" b="1" u="sng" dirty="0">
                <a:hlinkClick r:id="rId3"/>
              </a:rPr>
              <a:t>ABAI-accredited master’s or doctoral program</a:t>
            </a:r>
            <a:endParaRPr lang="en-US" sz="1800" dirty="0"/>
          </a:p>
          <a:p>
            <a:pPr lvl="0">
              <a:spcBef>
                <a:spcPts val="0"/>
              </a:spcBef>
            </a:pPr>
            <a:r>
              <a:rPr lang="en-US" sz="1800" dirty="0"/>
              <a:t>Practical experience that meets the </a:t>
            </a:r>
            <a:r>
              <a:rPr lang="en-US" sz="1800" b="1" u="sng" dirty="0">
                <a:hlinkClick r:id="rId4"/>
              </a:rPr>
              <a:t>2022 fieldwork </a:t>
            </a:r>
            <a:r>
              <a:rPr lang="en-US" sz="1800" b="1" u="sng" dirty="0" smtClean="0">
                <a:hlinkClick r:id="rId4"/>
              </a:rPr>
              <a:t>requirements</a:t>
            </a:r>
            <a:endParaRPr lang="en-US" sz="1800" b="1" u="sng" dirty="0" smtClean="0"/>
          </a:p>
          <a:p>
            <a:pPr lvl="0">
              <a:spcBef>
                <a:spcPts val="0"/>
              </a:spcBef>
            </a:pPr>
            <a:endParaRPr lang="en-US" sz="1800" dirty="0"/>
          </a:p>
          <a:p>
            <a:pPr>
              <a:spcBef>
                <a:spcPts val="0"/>
              </a:spcBef>
            </a:pPr>
            <a:r>
              <a:rPr lang="en-US" sz="1800" b="1" dirty="0"/>
              <a:t>Pathway 2 – Coursework:</a:t>
            </a:r>
          </a:p>
          <a:p>
            <a:pPr lvl="0">
              <a:spcBef>
                <a:spcPts val="0"/>
              </a:spcBef>
            </a:pPr>
            <a:r>
              <a:rPr lang="en-US" sz="1800" dirty="0"/>
              <a:t>315 hours of specific graduate coursework in behavior analysis (see below)</a:t>
            </a:r>
          </a:p>
          <a:p>
            <a:pPr lvl="0">
              <a:spcBef>
                <a:spcPts val="0"/>
              </a:spcBef>
            </a:pPr>
            <a:r>
              <a:rPr lang="en-US" sz="1800" dirty="0"/>
              <a:t>A master’s degree or higher in any field of study</a:t>
            </a:r>
          </a:p>
          <a:p>
            <a:pPr>
              <a:spcBef>
                <a:spcPts val="0"/>
              </a:spcBef>
            </a:pPr>
            <a:r>
              <a:rPr lang="en-US" sz="1800" dirty="0"/>
              <a:t>Practical experience that meets the </a:t>
            </a:r>
            <a:r>
              <a:rPr lang="en-US" sz="1800" b="1" u="sng" dirty="0">
                <a:hlinkClick r:id="rId4"/>
              </a:rPr>
              <a:t>2022 fieldwork requirements</a:t>
            </a:r>
            <a:endParaRPr lang="en-US" sz="1800" dirty="0"/>
          </a:p>
        </p:txBody>
      </p:sp>
    </p:spTree>
    <p:extLst>
      <p:ext uri="{BB962C8B-B14F-4D97-AF65-F5344CB8AC3E}">
        <p14:creationId xmlns:p14="http://schemas.microsoft.com/office/powerpoint/2010/main" val="366402208"/>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Text Placeholder 2"/>
          <p:cNvSpPr>
            <a:spLocks noGrp="1"/>
          </p:cNvSpPr>
          <p:nvPr>
            <p:ph type="body" idx="1"/>
          </p:nvPr>
        </p:nvSpPr>
        <p:spPr/>
        <p:txBody>
          <a:bodyPr/>
          <a:lstStyle/>
          <a:p>
            <a:pPr>
              <a:lnSpc>
                <a:spcPct val="100000"/>
              </a:lnSpc>
              <a:spcBef>
                <a:spcPts val="0"/>
              </a:spcBef>
            </a:pPr>
            <a:r>
              <a:rPr lang="en-US" sz="3600" b="1" dirty="0" smtClean="0"/>
              <a:t>Karen Randolph:         </a:t>
            </a:r>
            <a:r>
              <a:rPr lang="en-US" dirty="0" smtClean="0"/>
              <a:t>kdrandolph2@yahoo.com </a:t>
            </a:r>
          </a:p>
          <a:p>
            <a:endParaRPr lang="en-US" dirty="0" smtClean="0"/>
          </a:p>
          <a:p>
            <a:pPr>
              <a:lnSpc>
                <a:spcPct val="100000"/>
              </a:lnSpc>
              <a:spcBef>
                <a:spcPts val="0"/>
              </a:spcBef>
            </a:pPr>
            <a:r>
              <a:rPr lang="en-US" sz="3600" b="1" dirty="0" smtClean="0"/>
              <a:t>Cindy LeGrand: </a:t>
            </a:r>
          </a:p>
          <a:p>
            <a:pPr>
              <a:lnSpc>
                <a:spcPct val="100000"/>
              </a:lnSpc>
              <a:spcBef>
                <a:spcPts val="0"/>
              </a:spcBef>
            </a:pPr>
            <a:r>
              <a:rPr lang="en-US" dirty="0" smtClean="0"/>
              <a:t>cidole2@gmail.com</a:t>
            </a:r>
            <a:endParaRPr lang="en-US" sz="3600" b="1" dirty="0" smtClean="0"/>
          </a:p>
          <a:p>
            <a:endParaRPr lang="en-US" sz="3600" b="1" dirty="0"/>
          </a:p>
        </p:txBody>
      </p:sp>
    </p:spTree>
    <p:extLst>
      <p:ext uri="{BB962C8B-B14F-4D97-AF65-F5344CB8AC3E}">
        <p14:creationId xmlns:p14="http://schemas.microsoft.com/office/powerpoint/2010/main" val="1661461772"/>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304800"/>
            <a:ext cx="10972800" cy="1143000"/>
          </a:xfrm>
        </p:spPr>
        <p:txBody>
          <a:bodyPr>
            <a:normAutofit fontScale="90000"/>
          </a:bodyPr>
          <a:lstStyle/>
          <a:p>
            <a:r>
              <a:rPr lang="en-US" sz="3600" b="1" dirty="0" smtClean="0"/>
              <a:t/>
            </a:r>
            <a:br>
              <a:rPr lang="en-US" sz="3600" b="1" dirty="0" smtClean="0"/>
            </a:br>
            <a:r>
              <a:rPr lang="en-US" sz="3600" b="1" dirty="0" smtClean="0"/>
              <a:t>MAP </a:t>
            </a:r>
            <a:r>
              <a:rPr lang="en-US" sz="3600" b="1" dirty="0"/>
              <a:t>2019 Conference: Early, Intensive, Effective Intervention</a:t>
            </a:r>
            <a:r>
              <a:rPr lang="en-US" dirty="0"/>
              <a:t/>
            </a:r>
            <a:br>
              <a:rPr lang="en-US" dirty="0"/>
            </a:b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447801"/>
            <a:ext cx="9753600" cy="2895600"/>
          </a:xfrm>
        </p:spPr>
      </p:pic>
      <p:graphicFrame>
        <p:nvGraphicFramePr>
          <p:cNvPr id="10" name="Table 9"/>
          <p:cNvGraphicFramePr>
            <a:graphicFrameLocks noGrp="1"/>
          </p:cNvGraphicFramePr>
          <p:nvPr>
            <p:extLst>
              <p:ext uri="{D42A27DB-BD31-4B8C-83A1-F6EECF244321}">
                <p14:modId xmlns:p14="http://schemas.microsoft.com/office/powerpoint/2010/main" val="1995229128"/>
              </p:ext>
            </p:extLst>
          </p:nvPr>
        </p:nvGraphicFramePr>
        <p:xfrm>
          <a:off x="589280" y="4572000"/>
          <a:ext cx="10972800" cy="1371600"/>
        </p:xfrm>
        <a:graphic>
          <a:graphicData uri="http://schemas.openxmlformats.org/drawingml/2006/table">
            <a:tbl>
              <a:tblPr firstRow="1" firstCol="1" bandRow="1">
                <a:tableStyleId>{5C22544A-7EE6-4342-B048-85BDC9FD1C3A}</a:tableStyleId>
              </a:tblPr>
              <a:tblGrid>
                <a:gridCol w="10972800"/>
              </a:tblGrid>
              <a:tr h="1371600">
                <a:tc>
                  <a:txBody>
                    <a:bodyPr/>
                    <a:lstStyle/>
                    <a:p>
                      <a:pPr marL="0" marR="0" lvl="0" indent="0" algn="ctr" defTabSz="914400" rtl="0" eaLnBrk="1" fontAlgn="ctr" latinLnBrk="0" hangingPunct="1">
                        <a:lnSpc>
                          <a:spcPct val="115000"/>
                        </a:lnSpc>
                        <a:spcBef>
                          <a:spcPts val="0"/>
                        </a:spcBef>
                        <a:spcAft>
                          <a:spcPts val="0"/>
                        </a:spcAft>
                        <a:buClrTx/>
                        <a:buSzTx/>
                        <a:buFontTx/>
                        <a:buNone/>
                        <a:tabLst/>
                        <a:defRPr/>
                      </a:pPr>
                      <a:r>
                        <a:rPr kumimoji="0" lang="en-US" altLang="en-US" sz="2400" b="1" i="0" u="none" strike="noStrike" cap="none" normalizeH="0" baseline="0" dirty="0" smtClean="0">
                          <a:ln>
                            <a:noFill/>
                          </a:ln>
                          <a:solidFill>
                            <a:schemeClr val="tx1"/>
                          </a:solidFill>
                          <a:effectLst/>
                          <a:latin typeface="inherit" charset="0"/>
                          <a:ea typeface="Times New Roman" pitchFamily="18" charset="0"/>
                          <a:cs typeface="Times New Roman" pitchFamily="18" charset="0"/>
                        </a:rPr>
                        <a:t>Friday, April 12, 2019</a:t>
                      </a:r>
                      <a:r>
                        <a:rPr kumimoji="0" lang="en-US" altLang="en-US" sz="2400" b="0" i="0" u="none" strike="noStrike" cap="none" normalizeH="0" baseline="0" dirty="0" smtClean="0">
                          <a:ln>
                            <a:noFill/>
                          </a:ln>
                          <a:solidFill>
                            <a:schemeClr val="tx1"/>
                          </a:solidFill>
                          <a:effectLst/>
                          <a:latin typeface="inherit" charset="0"/>
                          <a:ea typeface="Times New Roman" pitchFamily="18" charset="0"/>
                          <a:cs typeface="Times New Roman" pitchFamily="18" charset="0"/>
                        </a:rPr>
                        <a:t> at 8:30 AM </a:t>
                      </a:r>
                      <a:r>
                        <a:rPr kumimoji="0" lang="en-US" altLang="en-US" sz="2400" b="0" i="0" u="none" strike="noStrike" cap="none" normalizeH="0" baseline="0" dirty="0" smtClean="0">
                          <a:ln>
                            <a:noFill/>
                          </a:ln>
                          <a:solidFill>
                            <a:schemeClr val="tx1"/>
                          </a:solidFill>
                          <a:effectLst/>
                          <a:latin typeface="+mn-lt"/>
                          <a:ea typeface="Times New Roman" pitchFamily="18" charset="0"/>
                          <a:cs typeface="Times New Roman" pitchFamily="18" charset="0"/>
                        </a:rPr>
                        <a:t>–</a:t>
                      </a:r>
                      <a:r>
                        <a:rPr kumimoji="0" lang="en-US" altLang="en-US" sz="2400" b="0" i="0" u="none" strike="noStrike" cap="none" normalizeH="0" baseline="0" dirty="0" smtClean="0">
                          <a:ln>
                            <a:noFill/>
                          </a:ln>
                          <a:solidFill>
                            <a:schemeClr val="tx1"/>
                          </a:solidFill>
                          <a:effectLst/>
                          <a:latin typeface="inherit" charset="0"/>
                          <a:ea typeface="Times New Roman" pitchFamily="18" charset="0"/>
                          <a:cs typeface="Times New Roman" pitchFamily="18" charset="0"/>
                        </a:rPr>
                        <a:t> 5:30 PM</a:t>
                      </a:r>
                      <a:endParaRPr kumimoji="0" lang="en-US" altLang="en-US" sz="4800" b="0" i="0" u="none" strike="noStrike" cap="none" normalizeH="0" baseline="0" dirty="0" smtClean="0">
                        <a:ln>
                          <a:noFill/>
                        </a:ln>
                        <a:solidFill>
                          <a:schemeClr val="tx1"/>
                        </a:solidFill>
                        <a:effectLst/>
                        <a:latin typeface="Arial" pitchFamily="34" charset="0"/>
                        <a:cs typeface="Arial" pitchFamily="34" charset="0"/>
                      </a:endParaRPr>
                    </a:p>
                    <a:p>
                      <a:pPr marL="0" marR="0" algn="ctr" fontAlgn="ctr">
                        <a:lnSpc>
                          <a:spcPct val="115000"/>
                        </a:lnSpc>
                        <a:spcBef>
                          <a:spcPts val="0"/>
                        </a:spcBef>
                        <a:spcAft>
                          <a:spcPts val="0"/>
                        </a:spcAft>
                      </a:pPr>
                      <a:r>
                        <a:rPr lang="en-US" sz="2400" u="none" strike="noStrike" dirty="0" smtClean="0">
                          <a:solidFill>
                            <a:schemeClr val="tx1"/>
                          </a:solidFill>
                          <a:effectLst/>
                        </a:rPr>
                        <a:t>The </a:t>
                      </a:r>
                      <a:r>
                        <a:rPr lang="en-US" sz="2400" u="none" strike="noStrike" dirty="0" err="1" smtClean="0">
                          <a:solidFill>
                            <a:schemeClr val="tx1"/>
                          </a:solidFill>
                          <a:effectLst/>
                        </a:rPr>
                        <a:t>Blennerhassett</a:t>
                      </a:r>
                      <a:r>
                        <a:rPr lang="en-US" sz="2400" u="none" strike="noStrike" dirty="0" smtClean="0">
                          <a:solidFill>
                            <a:schemeClr val="tx1"/>
                          </a:solidFill>
                          <a:effectLst/>
                        </a:rPr>
                        <a:t> Hotel</a:t>
                      </a:r>
                      <a:endParaRPr lang="en-US" sz="2400" dirty="0" smtClean="0">
                        <a:solidFill>
                          <a:schemeClr val="tx1"/>
                        </a:solidFill>
                        <a:effectLst/>
                      </a:endParaRPr>
                    </a:p>
                    <a:p>
                      <a:pPr marL="0" marR="0" algn="ctr" fontAlgn="ctr">
                        <a:lnSpc>
                          <a:spcPct val="115000"/>
                        </a:lnSpc>
                        <a:spcBef>
                          <a:spcPts val="0"/>
                        </a:spcBef>
                        <a:spcAft>
                          <a:spcPts val="150"/>
                        </a:spcAft>
                      </a:pPr>
                      <a:r>
                        <a:rPr lang="en-US" sz="2400" dirty="0" smtClean="0">
                          <a:solidFill>
                            <a:schemeClr val="tx1"/>
                          </a:solidFill>
                          <a:effectLst/>
                        </a:rPr>
                        <a:t>320 </a:t>
                      </a:r>
                      <a:r>
                        <a:rPr lang="en-US" sz="2400" dirty="0">
                          <a:solidFill>
                            <a:schemeClr val="tx1"/>
                          </a:solidFill>
                          <a:effectLst/>
                        </a:rPr>
                        <a:t>Market St, Parkersburg, West Virginia 26101</a:t>
                      </a:r>
                      <a:endParaRPr lang="en-US" sz="2400" dirty="0">
                        <a:solidFill>
                          <a:schemeClr val="tx1"/>
                        </a:solidFill>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97121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What Does Typical Social – Communication</a:t>
            </a:r>
            <a:br>
              <a:rPr lang="en-US" sz="3200" b="1" dirty="0" smtClean="0"/>
            </a:br>
            <a:r>
              <a:rPr lang="en-US" sz="3200" b="1" dirty="0" smtClean="0"/>
              <a:t>Development Look Like in infancy?</a:t>
            </a:r>
            <a:endParaRPr lang="en-US" sz="3200" b="1" dirty="0"/>
          </a:p>
        </p:txBody>
      </p:sp>
      <p:sp>
        <p:nvSpPr>
          <p:cNvPr id="5" name="Content Placeholder 4"/>
          <p:cNvSpPr>
            <a:spLocks noGrp="1"/>
          </p:cNvSpPr>
          <p:nvPr>
            <p:ph idx="1"/>
          </p:nvPr>
        </p:nvSpPr>
        <p:spPr>
          <a:xfrm>
            <a:off x="677334" y="1799303"/>
            <a:ext cx="8596668" cy="4911213"/>
          </a:xfrm>
        </p:spPr>
        <p:txBody>
          <a:bodyPr>
            <a:noAutofit/>
          </a:bodyPr>
          <a:lstStyle/>
          <a:p>
            <a:pPr lvl="2"/>
            <a:r>
              <a:rPr lang="en-US" sz="2000" dirty="0"/>
              <a:t>0 to 3 months:   Sensitivity to and preference for faces </a:t>
            </a:r>
            <a:r>
              <a:rPr lang="en-US" sz="2000" dirty="0" smtClean="0"/>
              <a:t> and speech</a:t>
            </a:r>
            <a:endParaRPr lang="en-US" sz="2000" dirty="0"/>
          </a:p>
          <a:p>
            <a:pPr lvl="2"/>
            <a:r>
              <a:rPr lang="en-US" sz="2000" dirty="0"/>
              <a:t>3 to 6 months:   Emergence of dyadic social </a:t>
            </a:r>
            <a:r>
              <a:rPr lang="en-US" sz="2000" dirty="0" smtClean="0"/>
              <a:t>interaction</a:t>
            </a:r>
            <a:endParaRPr lang="en-US" sz="2000" dirty="0"/>
          </a:p>
          <a:p>
            <a:pPr lvl="2"/>
            <a:r>
              <a:rPr lang="en-US" sz="2000" dirty="0"/>
              <a:t>6 to 9 months:   More sophisticated facial processing skills, responds to name social games, more sophisticated facial processing </a:t>
            </a:r>
            <a:r>
              <a:rPr lang="en-US" sz="2000" dirty="0" smtClean="0"/>
              <a:t>skills</a:t>
            </a:r>
            <a:endParaRPr lang="en-US" sz="2000" dirty="0"/>
          </a:p>
          <a:p>
            <a:pPr lvl="2"/>
            <a:r>
              <a:rPr lang="en-US" sz="2000" dirty="0"/>
              <a:t>9-12 months:    Social monitoring and imitation, joint attention.</a:t>
            </a:r>
          </a:p>
          <a:p>
            <a:pPr marL="285750" lvl="2" indent="-285750"/>
            <a:endParaRPr lang="en-US" dirty="0" smtClean="0"/>
          </a:p>
          <a:p>
            <a:pPr marL="3200400" lvl="7" indent="0">
              <a:buNone/>
            </a:pPr>
            <a:endParaRPr lang="en-US" sz="2400" dirty="0" smtClean="0"/>
          </a:p>
          <a:p>
            <a:pPr marL="342900" lvl="2" indent="-342900"/>
            <a:endParaRPr lang="en-US" dirty="0" smtClean="0"/>
          </a:p>
          <a:p>
            <a:pPr marL="0" indent="0">
              <a:buNone/>
            </a:pPr>
            <a:endParaRPr lang="en-US" sz="2400" dirty="0" smtClean="0"/>
          </a:p>
          <a:p>
            <a:pPr lvl="2"/>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4626" y="4055806"/>
            <a:ext cx="2686664" cy="2251598"/>
          </a:xfrm>
          <a:prstGeom prst="rect">
            <a:avLst/>
          </a:prstGeom>
        </p:spPr>
      </p:pic>
    </p:spTree>
    <p:extLst>
      <p:ext uri="{BB962C8B-B14F-4D97-AF65-F5344CB8AC3E}">
        <p14:creationId xmlns:p14="http://schemas.microsoft.com/office/powerpoint/2010/main" val="1453581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609600" y="274680"/>
            <a:ext cx="10972320" cy="1142640"/>
          </a:xfrm>
          <a:prstGeom prst="rect">
            <a:avLst/>
          </a:prstGeom>
        </p:spPr>
        <p:txBody>
          <a:bodyPr anchor="ctr"/>
          <a:lstStyle/>
          <a:p>
            <a:pPr algn="ctr">
              <a:lnSpc>
                <a:spcPct val="100000"/>
              </a:lnSpc>
            </a:pPr>
            <a:r>
              <a:rPr lang="en-US" sz="5400" b="1" dirty="0">
                <a:solidFill>
                  <a:srgbClr val="000000"/>
                </a:solidFill>
                <a:latin typeface="+mj-lt"/>
              </a:rPr>
              <a:t>Prospective Studies</a:t>
            </a:r>
            <a:endParaRPr sz="5400" b="1" dirty="0">
              <a:latin typeface="+mj-lt"/>
            </a:endParaRPr>
          </a:p>
        </p:txBody>
      </p:sp>
      <p:sp>
        <p:nvSpPr>
          <p:cNvPr id="171" name="TextShape 2"/>
          <p:cNvSpPr txBox="1"/>
          <p:nvPr/>
        </p:nvSpPr>
        <p:spPr>
          <a:xfrm>
            <a:off x="609600" y="1600200"/>
            <a:ext cx="10972320" cy="5028840"/>
          </a:xfrm>
          <a:prstGeom prst="rect">
            <a:avLst/>
          </a:prstGeom>
        </p:spPr>
        <p:txBody>
          <a:bodyPr/>
          <a:lstStyle/>
          <a:p>
            <a:pPr>
              <a:lnSpc>
                <a:spcPct val="100000"/>
              </a:lnSpc>
              <a:buFont typeface="Arial"/>
              <a:buChar char="•"/>
            </a:pPr>
            <a:r>
              <a:rPr lang="en-US" sz="2400" dirty="0">
                <a:solidFill>
                  <a:srgbClr val="000000"/>
                </a:solidFill>
                <a:latin typeface="Calibri"/>
              </a:rPr>
              <a:t>By 12-18 months children with autism differ in the following ways.</a:t>
            </a:r>
            <a:endParaRPr sz="2400" dirty="0"/>
          </a:p>
          <a:p>
            <a:pPr lvl="1">
              <a:lnSpc>
                <a:spcPct val="100000"/>
              </a:lnSpc>
              <a:buFont typeface="Arial"/>
              <a:buChar char="–"/>
            </a:pPr>
            <a:r>
              <a:rPr lang="en-US" sz="2400" dirty="0">
                <a:solidFill>
                  <a:srgbClr val="000000"/>
                </a:solidFill>
                <a:latin typeface="Calibri"/>
              </a:rPr>
              <a:t>Visual tracking (↓ attention to face and eyes of </a:t>
            </a:r>
            <a:r>
              <a:rPr lang="en-US" sz="2400" dirty="0" smtClean="0">
                <a:solidFill>
                  <a:srgbClr val="000000"/>
                </a:solidFill>
                <a:latin typeface="Calibri"/>
              </a:rPr>
              <a:t>others) * </a:t>
            </a:r>
            <a:endParaRPr sz="2400" dirty="0"/>
          </a:p>
          <a:p>
            <a:pPr lvl="1">
              <a:lnSpc>
                <a:spcPct val="100000"/>
              </a:lnSpc>
              <a:buFont typeface="Arial"/>
              <a:buChar char="–"/>
            </a:pPr>
            <a:r>
              <a:rPr lang="en-US" sz="2400" dirty="0">
                <a:solidFill>
                  <a:srgbClr val="000000"/>
                </a:solidFill>
                <a:latin typeface="Calibri"/>
              </a:rPr>
              <a:t>Prolonged visual </a:t>
            </a:r>
            <a:r>
              <a:rPr lang="en-US" sz="2400" dirty="0" smtClean="0">
                <a:solidFill>
                  <a:srgbClr val="000000"/>
                </a:solidFill>
                <a:latin typeface="Calibri"/>
              </a:rPr>
              <a:t>inspection of objects</a:t>
            </a:r>
            <a:endParaRPr sz="2400" dirty="0"/>
          </a:p>
          <a:p>
            <a:pPr lvl="1">
              <a:lnSpc>
                <a:spcPct val="100000"/>
              </a:lnSpc>
              <a:buFont typeface="Arial"/>
              <a:buChar char="–"/>
            </a:pPr>
            <a:r>
              <a:rPr lang="en-US" sz="2400" dirty="0">
                <a:solidFill>
                  <a:srgbClr val="000000"/>
                </a:solidFill>
                <a:latin typeface="Calibri"/>
              </a:rPr>
              <a:t>Limited response to </a:t>
            </a:r>
            <a:r>
              <a:rPr lang="en-US" sz="2400" dirty="0" smtClean="0">
                <a:solidFill>
                  <a:srgbClr val="000000"/>
                </a:solidFill>
                <a:latin typeface="Calibri"/>
              </a:rPr>
              <a:t>name *</a:t>
            </a:r>
            <a:endParaRPr sz="2400" dirty="0"/>
          </a:p>
          <a:p>
            <a:pPr lvl="1">
              <a:lnSpc>
                <a:spcPct val="100000"/>
              </a:lnSpc>
              <a:buFont typeface="Arial"/>
              <a:buChar char="–"/>
            </a:pPr>
            <a:r>
              <a:rPr lang="en-US" sz="2400" dirty="0">
                <a:solidFill>
                  <a:srgbClr val="000000"/>
                </a:solidFill>
                <a:latin typeface="Calibri"/>
              </a:rPr>
              <a:t>↓ Eye contact</a:t>
            </a:r>
            <a:endParaRPr sz="2400" dirty="0"/>
          </a:p>
          <a:p>
            <a:pPr lvl="1">
              <a:lnSpc>
                <a:spcPct val="100000"/>
              </a:lnSpc>
              <a:buFont typeface="Arial"/>
              <a:buChar char="–"/>
            </a:pPr>
            <a:r>
              <a:rPr lang="en-US" sz="2400" dirty="0">
                <a:solidFill>
                  <a:srgbClr val="000000"/>
                </a:solidFill>
                <a:latin typeface="Calibri"/>
              </a:rPr>
              <a:t>↓</a:t>
            </a:r>
            <a:r>
              <a:rPr lang="en-US" sz="2400" dirty="0">
                <a:solidFill>
                  <a:srgbClr val="FF0000"/>
                </a:solidFill>
                <a:latin typeface="Calibri"/>
              </a:rPr>
              <a:t> </a:t>
            </a:r>
            <a:r>
              <a:rPr lang="en-US" sz="2400" dirty="0">
                <a:solidFill>
                  <a:srgbClr val="000000"/>
                </a:solidFill>
                <a:latin typeface="Calibri"/>
              </a:rPr>
              <a:t>Social Smiling</a:t>
            </a:r>
            <a:endParaRPr sz="2400" dirty="0"/>
          </a:p>
          <a:p>
            <a:pPr lvl="1">
              <a:lnSpc>
                <a:spcPct val="100000"/>
              </a:lnSpc>
              <a:buFont typeface="Arial"/>
              <a:buChar char="–"/>
            </a:pPr>
            <a:r>
              <a:rPr lang="en-US" sz="2400" dirty="0">
                <a:solidFill>
                  <a:srgbClr val="000000"/>
                </a:solidFill>
                <a:latin typeface="Calibri"/>
              </a:rPr>
              <a:t>↓ Social interest</a:t>
            </a:r>
            <a:endParaRPr sz="2400" dirty="0"/>
          </a:p>
          <a:p>
            <a:pPr lvl="1">
              <a:lnSpc>
                <a:spcPct val="100000"/>
              </a:lnSpc>
              <a:buFont typeface="Arial"/>
              <a:buChar char="–"/>
            </a:pPr>
            <a:r>
              <a:rPr lang="en-US" sz="2400" dirty="0">
                <a:solidFill>
                  <a:srgbClr val="000000"/>
                </a:solidFill>
                <a:latin typeface="Calibri"/>
              </a:rPr>
              <a:t>↓ Facial expression (not sharing affect with eye contact</a:t>
            </a:r>
            <a:r>
              <a:rPr lang="en-US" sz="2400" dirty="0" smtClean="0">
                <a:solidFill>
                  <a:srgbClr val="000000"/>
                </a:solidFill>
                <a:latin typeface="Calibri"/>
              </a:rPr>
              <a:t>) *</a:t>
            </a:r>
            <a:endParaRPr sz="2400" dirty="0"/>
          </a:p>
          <a:p>
            <a:pPr lvl="1">
              <a:lnSpc>
                <a:spcPct val="100000"/>
              </a:lnSpc>
              <a:buFont typeface="Arial"/>
              <a:buChar char="–"/>
            </a:pPr>
            <a:r>
              <a:rPr lang="en-US" sz="2400" dirty="0">
                <a:solidFill>
                  <a:srgbClr val="000000"/>
                </a:solidFill>
                <a:latin typeface="Calibri"/>
              </a:rPr>
              <a:t>Delayed gestural communication (pointing</a:t>
            </a:r>
            <a:r>
              <a:rPr lang="en-US" sz="2400" dirty="0" smtClean="0">
                <a:solidFill>
                  <a:srgbClr val="000000"/>
                </a:solidFill>
                <a:latin typeface="Calibri"/>
              </a:rPr>
              <a:t>) *</a:t>
            </a:r>
            <a:endParaRPr sz="2400" dirty="0"/>
          </a:p>
          <a:p>
            <a:pPr lvl="1">
              <a:lnSpc>
                <a:spcPct val="100000"/>
              </a:lnSpc>
              <a:buFont typeface="Arial"/>
              <a:buChar char="–"/>
            </a:pPr>
            <a:r>
              <a:rPr lang="en-US" sz="2400" dirty="0" smtClean="0">
                <a:solidFill>
                  <a:srgbClr val="000000"/>
                </a:solidFill>
                <a:latin typeface="Calibri"/>
              </a:rPr>
              <a:t>Less back </a:t>
            </a:r>
            <a:r>
              <a:rPr lang="en-US" sz="2400" dirty="0">
                <a:solidFill>
                  <a:srgbClr val="000000"/>
                </a:solidFill>
                <a:latin typeface="Calibri"/>
              </a:rPr>
              <a:t>and forth babbling</a:t>
            </a:r>
            <a:endParaRPr sz="2400" dirty="0"/>
          </a:p>
          <a:p>
            <a:pPr lvl="1">
              <a:lnSpc>
                <a:spcPct val="100000"/>
              </a:lnSpc>
              <a:buFont typeface="Arial"/>
              <a:buChar char="–"/>
            </a:pPr>
            <a:r>
              <a:rPr lang="en-US" sz="2400" dirty="0">
                <a:solidFill>
                  <a:srgbClr val="000000"/>
                </a:solidFill>
                <a:latin typeface="Calibri"/>
              </a:rPr>
              <a:t>Limited interest in toys / repetitive </a:t>
            </a:r>
            <a:r>
              <a:rPr lang="en-US" sz="2400" dirty="0" smtClean="0">
                <a:solidFill>
                  <a:srgbClr val="000000"/>
                </a:solidFill>
                <a:latin typeface="Calibri"/>
              </a:rPr>
              <a:t>play       </a:t>
            </a:r>
            <a:endParaRPr sz="2400" dirty="0"/>
          </a:p>
          <a:p>
            <a:pPr lvl="1">
              <a:lnSpc>
                <a:spcPct val="100000"/>
              </a:lnSpc>
              <a:buFont typeface="Arial"/>
              <a:buChar char="–"/>
            </a:pPr>
            <a:r>
              <a:rPr lang="en-US" sz="2400" dirty="0">
                <a:solidFill>
                  <a:srgbClr val="000000"/>
                </a:solidFill>
                <a:latin typeface="Calibri"/>
              </a:rPr>
              <a:t>Decreased imitation</a:t>
            </a:r>
            <a:endParaRPr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290" y="3323986"/>
            <a:ext cx="3200399" cy="2693850"/>
          </a:xfrm>
          <a:prstGeom prst="rect">
            <a:avLst/>
          </a:prstGeom>
        </p:spPr>
      </p:pic>
    </p:spTree>
    <p:extLst>
      <p:ext uri="{BB962C8B-B14F-4D97-AF65-F5344CB8AC3E}">
        <p14:creationId xmlns:p14="http://schemas.microsoft.com/office/powerpoint/2010/main" val="374186240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mph" fill="hold" nodeType="clickEffect">
                                  <p:stCondLst>
                                    <p:cond delay="0"/>
                                  </p:stCondLst>
                                  <p:childTnLst>
                                    <p:set>
                                      <p:cBhvr>
                                        <p:cTn id="6" dur="500" fill="hold"/>
                                        <p:tgtEl>
                                          <p:spTgt spid="171">
                                            <p:txEl>
                                              <p:charRg st="438" end="438"/>
                                            </p:txEl>
                                          </p:spTgt>
                                        </p:tgtEl>
                                        <p:attrNameLst>
                                          <p:attrName/>
                                        </p:attrNameLst>
                                      </p:cBhvr>
                                      <p:to>
                                        <p:strVal val="rgb(0,0,-1)"/>
                                      </p:to>
                                    </p:set>
                                    <p:set>
                                      <p:cBhvr>
                                        <p:cTn id="7" dur="500" fill="hold"/>
                                        <p:tgtEl>
                                          <p:spTgt spid="171">
                                            <p:txEl>
                                              <p:charRg st="438" end="438"/>
                                            </p:txEl>
                                          </p:spTgt>
                                        </p:tgtEl>
                                        <p:attrNameLst>
                                          <p:attrName/>
                                        </p:attrNameLst>
                                      </p:cBhvr>
                                      <p:to>
                                        <p:strVal val="rgb(0,0,-1)"/>
                                      </p:to>
                                    </p:set>
                                    <p:set>
                                      <p:cBhvr>
                                        <p:cTn id="8" dur="500" fill="hold"/>
                                        <p:tgtEl>
                                          <p:spTgt spid="171">
                                            <p:txEl>
                                              <p:charRg st="438" end="438"/>
                                            </p:txEl>
                                          </p:spTgt>
                                        </p:tgtEl>
                                        <p:attrNameLst>
                                          <p:attrName/>
                                        </p:attrNameLst>
                                      </p:cBhvr>
                                      <p:to>
                                        <p:boolVal val="0"/>
                                      </p:to>
                                    </p:set>
                                  </p:childTnLst>
                                </p:cTn>
                              </p:par>
                            </p:childTnLst>
                          </p:cTn>
                        </p:par>
                      </p:childTnLst>
                    </p:cTn>
                  </p:par>
                  <p:par>
                    <p:cTn id="9" fill="hold">
                      <p:stCondLst>
                        <p:cond delay="indefinite"/>
                      </p:stCondLst>
                      <p:childTnLst>
                        <p:par>
                          <p:cTn id="10" fill="hold">
                            <p:stCondLst>
                              <p:cond delay="0"/>
                            </p:stCondLst>
                            <p:childTnLst>
                              <p:par>
                                <p:cTn id="11" presetID="16" presetClass="emph" fill="hold" nodeType="clickEffect">
                                  <p:stCondLst>
                                    <p:cond delay="0"/>
                                  </p:stCondLst>
                                  <p:childTnLst>
                                    <p:set>
                                      <p:cBhvr>
                                        <p:cTn id="12" dur="500" fill="hold"/>
                                        <p:tgtEl>
                                          <p:spTgt spid="171">
                                            <p:txEl>
                                              <p:charRg st="438" end="438"/>
                                            </p:txEl>
                                          </p:spTgt>
                                        </p:tgtEl>
                                        <p:attrNameLst>
                                          <p:attrName/>
                                        </p:attrNameLst>
                                      </p:cBhvr>
                                      <p:to>
                                        <p:strVal val="rgb(0,0,-1)"/>
                                      </p:to>
                                    </p:set>
                                    <p:set>
                                      <p:cBhvr>
                                        <p:cTn id="13" dur="500" fill="hold"/>
                                        <p:tgtEl>
                                          <p:spTgt spid="171">
                                            <p:txEl>
                                              <p:charRg st="438" end="438"/>
                                            </p:txEl>
                                          </p:spTgt>
                                        </p:tgtEl>
                                        <p:attrNameLst>
                                          <p:attrName/>
                                        </p:attrNameLst>
                                      </p:cBhvr>
                                      <p:to>
                                        <p:strVal val="rgb(0,0,-1)"/>
                                      </p:to>
                                    </p:set>
                                    <p:set>
                                      <p:cBhvr>
                                        <p:cTn id="14" dur="500" fill="hold"/>
                                        <p:tgtEl>
                                          <p:spTgt spid="171">
                                            <p:txEl>
                                              <p:charRg st="438" end="438"/>
                                            </p:txEl>
                                          </p:spTgt>
                                        </p:tgtEl>
                                        <p:attrNameLst>
                                          <p:attrName/>
                                        </p:attrNameLst>
                                      </p:cBhvr>
                                      <p:to>
                                        <p:boolVal val="0"/>
                                      </p:to>
                                    </p:set>
                                  </p:childTnLst>
                                </p:cTn>
                              </p:par>
                            </p:childTnLst>
                          </p:cTn>
                        </p:par>
                      </p:childTnLst>
                    </p:cTn>
                  </p:par>
                  <p:par>
                    <p:cTn id="15" fill="hold">
                      <p:stCondLst>
                        <p:cond delay="indefinite"/>
                      </p:stCondLst>
                      <p:childTnLst>
                        <p:par>
                          <p:cTn id="16" fill="hold">
                            <p:stCondLst>
                              <p:cond delay="0"/>
                            </p:stCondLst>
                            <p:childTnLst>
                              <p:par>
                                <p:cTn id="17" presetID="16" presetClass="emph" fill="hold" nodeType="clickEffect">
                                  <p:stCondLst>
                                    <p:cond delay="0"/>
                                  </p:stCondLst>
                                  <p:childTnLst>
                                    <p:set>
                                      <p:cBhvr>
                                        <p:cTn id="18" dur="500" fill="hold"/>
                                        <p:tgtEl>
                                          <p:spTgt spid="171">
                                            <p:txEl>
                                              <p:charRg st="438" end="438"/>
                                            </p:txEl>
                                          </p:spTgt>
                                        </p:tgtEl>
                                        <p:attrNameLst>
                                          <p:attrName/>
                                        </p:attrNameLst>
                                      </p:cBhvr>
                                      <p:to>
                                        <p:strVal val="rgb(0,0,-1)"/>
                                      </p:to>
                                    </p:set>
                                    <p:set>
                                      <p:cBhvr>
                                        <p:cTn id="19" dur="500" fill="hold"/>
                                        <p:tgtEl>
                                          <p:spTgt spid="171">
                                            <p:txEl>
                                              <p:charRg st="438" end="438"/>
                                            </p:txEl>
                                          </p:spTgt>
                                        </p:tgtEl>
                                        <p:attrNameLst>
                                          <p:attrName/>
                                        </p:attrNameLst>
                                      </p:cBhvr>
                                      <p:to>
                                        <p:strVal val="rgb(0,0,-1)"/>
                                      </p:to>
                                    </p:set>
                                    <p:set>
                                      <p:cBhvr>
                                        <p:cTn id="20" dur="500" fill="hold"/>
                                        <p:tgtEl>
                                          <p:spTgt spid="171">
                                            <p:txEl>
                                              <p:charRg st="438" end="438"/>
                                            </p:txEl>
                                          </p:spTgt>
                                        </p:tgtEl>
                                        <p:attrNameLst>
                                          <p:attrName/>
                                        </p:attrNameLst>
                                      </p:cBhvr>
                                      <p:to>
                                        <p:boolVal val="0"/>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609600" y="274680"/>
            <a:ext cx="10972320" cy="4525560"/>
          </a:xfrm>
          <a:prstGeom prst="rect">
            <a:avLst/>
          </a:prstGeom>
        </p:spPr>
        <p:txBody>
          <a:bodyPr/>
          <a:lstStyle/>
          <a:p>
            <a:pPr>
              <a:lnSpc>
                <a:spcPct val="100000"/>
              </a:lnSpc>
            </a:pPr>
            <a:r>
              <a:rPr lang="en-US" sz="3200" dirty="0">
                <a:solidFill>
                  <a:srgbClr val="000000"/>
                </a:solidFill>
                <a:latin typeface="Calibri"/>
              </a:rPr>
              <a:t>“It’s easy to notice things babies do that </a:t>
            </a:r>
            <a:r>
              <a:rPr lang="en-US" sz="3200" dirty="0" smtClean="0">
                <a:solidFill>
                  <a:srgbClr val="000000"/>
                </a:solidFill>
                <a:latin typeface="Calibri"/>
              </a:rPr>
              <a:t>are unusual</a:t>
            </a:r>
            <a:r>
              <a:rPr lang="en-US" sz="3200" dirty="0">
                <a:solidFill>
                  <a:srgbClr val="000000"/>
                </a:solidFill>
                <a:latin typeface="Calibri"/>
              </a:rPr>
              <a:t>. </a:t>
            </a:r>
            <a:endParaRPr lang="en-US" sz="3200" dirty="0" smtClean="0">
              <a:solidFill>
                <a:srgbClr val="000000"/>
              </a:solidFill>
              <a:latin typeface="Calibri"/>
            </a:endParaRPr>
          </a:p>
          <a:p>
            <a:pPr>
              <a:lnSpc>
                <a:spcPct val="100000"/>
              </a:lnSpc>
            </a:pPr>
            <a:r>
              <a:rPr lang="en-US" sz="3200" dirty="0">
                <a:solidFill>
                  <a:srgbClr val="000000"/>
                </a:solidFill>
                <a:latin typeface="Calibri"/>
              </a:rPr>
              <a:t> </a:t>
            </a:r>
            <a:r>
              <a:rPr lang="en-US" sz="3200" dirty="0" smtClean="0">
                <a:solidFill>
                  <a:srgbClr val="000000"/>
                </a:solidFill>
                <a:latin typeface="Calibri"/>
              </a:rPr>
              <a:t> It’s </a:t>
            </a:r>
            <a:r>
              <a:rPr lang="en-US" sz="3200" dirty="0">
                <a:solidFill>
                  <a:srgbClr val="000000"/>
                </a:solidFill>
                <a:latin typeface="Calibri"/>
              </a:rPr>
              <a:t>harder to notice things that are missing.” </a:t>
            </a:r>
            <a:endParaRPr dirty="0"/>
          </a:p>
          <a:p>
            <a:pPr>
              <a:lnSpc>
                <a:spcPct val="100000"/>
              </a:lnSpc>
            </a:pPr>
            <a:r>
              <a:rPr lang="en-US" sz="3200" dirty="0">
                <a:solidFill>
                  <a:srgbClr val="000000"/>
                </a:solidFill>
                <a:latin typeface="Calibri"/>
              </a:rPr>
              <a:t>-Dr. Lauren Turner-Brown</a:t>
            </a:r>
            <a:endParaRPr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120" y="2339340"/>
            <a:ext cx="3520932" cy="4060430"/>
          </a:xfrm>
          <a:prstGeom prst="rect">
            <a:avLst/>
          </a:prstGeom>
        </p:spPr>
      </p:pic>
    </p:spTree>
    <p:extLst>
      <p:ext uri="{BB962C8B-B14F-4D97-AF65-F5344CB8AC3E}">
        <p14:creationId xmlns:p14="http://schemas.microsoft.com/office/powerpoint/2010/main" val="2475207883"/>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TotalTime>
  <Words>4079</Words>
  <Application>Microsoft Office PowerPoint</Application>
  <PresentationFormat>Custom</PresentationFormat>
  <Paragraphs>554</Paragraphs>
  <Slides>66</Slides>
  <Notes>5</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Facet</vt:lpstr>
      <vt:lpstr>AN OVERVIEW OF THE EARLY START DENVER MODEL Cindy Dollman LeGrand, M.A., CCC-SLP/BCBA Karen Randolph, M.A., CCC-SLP </vt:lpstr>
      <vt:lpstr> BRINGING ESDM TO WEST VIRGINIA BIRTH TO THREE </vt:lpstr>
      <vt:lpstr>Prevalence of ASD</vt:lpstr>
      <vt:lpstr>AGE OF DIAGNOSIS</vt:lpstr>
      <vt:lpstr>PowerPoint Presentation</vt:lpstr>
      <vt:lpstr>PowerPoint Presentation</vt:lpstr>
      <vt:lpstr>What Does Typical Social – Communication Development Look Like in infancy?</vt:lpstr>
      <vt:lpstr>PowerPoint Presentation</vt:lpstr>
      <vt:lpstr>PowerPoint Presentation</vt:lpstr>
      <vt:lpstr>PowerPoint Presentation</vt:lpstr>
      <vt:lpstr>What is ESDM?</vt:lpstr>
      <vt:lpstr>HOW DOES IT WORK?</vt:lpstr>
      <vt:lpstr>Theoretical Background</vt:lpstr>
      <vt:lpstr>Theoretical Background con’t</vt:lpstr>
      <vt:lpstr>HISTORY OF ESDM</vt:lpstr>
      <vt:lpstr>PowerPoint Presentation</vt:lpstr>
      <vt:lpstr>Who Participates in ESDM?</vt:lpstr>
      <vt:lpstr>ESDM IS A FAMILY AFFAIR</vt:lpstr>
      <vt:lpstr>Using ESDM</vt:lpstr>
      <vt:lpstr>Getting Started: the Curriculum Checklist</vt:lpstr>
      <vt:lpstr>Curriculum Checklist</vt:lpstr>
      <vt:lpstr>PowerPoint Presentation</vt:lpstr>
      <vt:lpstr>Selecting Learning Objectives</vt:lpstr>
      <vt:lpstr>Writing Learning Objectives</vt:lpstr>
      <vt:lpstr>Teaching the Objectives</vt:lpstr>
      <vt:lpstr>Teaching Strategies</vt:lpstr>
      <vt:lpstr>Teaching Strategies con’t</vt:lpstr>
      <vt:lpstr>What Does a Session Look Like?</vt:lpstr>
      <vt:lpstr>Joint Activities</vt:lpstr>
      <vt:lpstr>Tracking Progress: the Data Sheet</vt:lpstr>
      <vt:lpstr>Troubleshooting:  When a Child is Not Progressing</vt:lpstr>
      <vt:lpstr>PowerPoint Presentation</vt:lpstr>
      <vt:lpstr>Early Start Denver Model: </vt:lpstr>
      <vt:lpstr>Becoming a Play Partner</vt:lpstr>
      <vt:lpstr>Becoming a Play Partner</vt:lpstr>
      <vt:lpstr>Becoming a Play Partner</vt:lpstr>
      <vt:lpstr>Becoming a Play Partner</vt:lpstr>
      <vt:lpstr>Becoming a Play Partner</vt:lpstr>
      <vt:lpstr>Becoming a Play Partner</vt:lpstr>
      <vt:lpstr>PowerPoint Presentation</vt:lpstr>
      <vt:lpstr>Becoming a Play  Partner</vt:lpstr>
      <vt:lpstr>Becoming a Play Partner</vt:lpstr>
      <vt:lpstr>Becoming a Play Partner</vt:lpstr>
      <vt:lpstr>Joint Attention Routines: Frames for Teaching</vt:lpstr>
      <vt:lpstr>Joint Attention Routines</vt:lpstr>
      <vt:lpstr> Phases of Joint Activity Routines </vt:lpstr>
      <vt:lpstr>Object-Based Joint Activities </vt:lpstr>
      <vt:lpstr>How to Do Joint Activities with Objects</vt:lpstr>
      <vt:lpstr>Partner-Focused Joint Activities:  Sensory Social Routines</vt:lpstr>
      <vt:lpstr>Partner-Focused Joint Activities:  Sensory Social Routines</vt:lpstr>
      <vt:lpstr>Partner-Focused Joint Activities:  Sensory Social Routines</vt:lpstr>
      <vt:lpstr>Four Main Goals that Sensory Social Routines accomplish: </vt:lpstr>
      <vt:lpstr>Sensory Social Routines-Foster Social Orienting and Communication</vt:lpstr>
      <vt:lpstr>Sensory Social Routines Optimize Attention and Arousal for Learning</vt:lpstr>
      <vt:lpstr>Alternating between Object-Focused Joint Activities and Sensory Social Routines</vt:lpstr>
      <vt:lpstr>Developing Skills</vt:lpstr>
      <vt:lpstr>Families</vt:lpstr>
      <vt:lpstr>Typical Sequence of Activities for and Hour Session</vt:lpstr>
      <vt:lpstr>Typical Sequence of Activities for and Hour Session-continued</vt:lpstr>
      <vt:lpstr>QUESTIONS?</vt:lpstr>
      <vt:lpstr>REFERENCES</vt:lpstr>
      <vt:lpstr>RESOURCES</vt:lpstr>
      <vt:lpstr>Resources con’t</vt:lpstr>
      <vt:lpstr>WE NEED MORE BEHAVIOR ANALYSTS</vt:lpstr>
      <vt:lpstr>CONTACT INFORMATION</vt:lpstr>
      <vt:lpstr> MAP 2019 Conference: Early, Intensive, Effective Intervention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Start Denver Model:</dc:title>
  <dc:creator>Administrator</dc:creator>
  <cp:lastModifiedBy>Administrator</cp:lastModifiedBy>
  <cp:revision>30</cp:revision>
  <dcterms:created xsi:type="dcterms:W3CDTF">2019-04-02T02:30:33Z</dcterms:created>
  <dcterms:modified xsi:type="dcterms:W3CDTF">2019-04-04T06:04:12Z</dcterms:modified>
</cp:coreProperties>
</file>